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324" r:id="rId2"/>
    <p:sldId id="286" r:id="rId3"/>
    <p:sldId id="258" r:id="rId4"/>
    <p:sldId id="292" r:id="rId5"/>
    <p:sldId id="325" r:id="rId6"/>
    <p:sldId id="279" r:id="rId7"/>
    <p:sldId id="267" r:id="rId8"/>
    <p:sldId id="283" r:id="rId9"/>
    <p:sldId id="263" r:id="rId10"/>
    <p:sldId id="268" r:id="rId11"/>
    <p:sldId id="280" r:id="rId12"/>
    <p:sldId id="264" r:id="rId13"/>
    <p:sldId id="321" r:id="rId14"/>
    <p:sldId id="285" r:id="rId15"/>
    <p:sldId id="281" r:id="rId16"/>
    <p:sldId id="270" r:id="rId17"/>
    <p:sldId id="302" r:id="rId18"/>
    <p:sldId id="271" r:id="rId19"/>
    <p:sldId id="272" r:id="rId20"/>
    <p:sldId id="287" r:id="rId21"/>
    <p:sldId id="305" r:id="rId22"/>
    <p:sldId id="308" r:id="rId23"/>
    <p:sldId id="269" r:id="rId24"/>
    <p:sldId id="284" r:id="rId25"/>
    <p:sldId id="311" r:id="rId26"/>
    <p:sldId id="273" r:id="rId27"/>
    <p:sldId id="275" r:id="rId28"/>
    <p:sldId id="315" r:id="rId29"/>
    <p:sldId id="316" r:id="rId30"/>
    <p:sldId id="276" r:id="rId31"/>
    <p:sldId id="326" r:id="rId32"/>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autoAdjust="0"/>
    <p:restoredTop sz="85294" autoAdjust="0"/>
  </p:normalViewPr>
  <p:slideViewPr>
    <p:cSldViewPr>
      <p:cViewPr varScale="1">
        <p:scale>
          <a:sx n="97" d="100"/>
          <a:sy n="97" d="100"/>
        </p:scale>
        <p:origin x="1800"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84871" cy="500936"/>
          </a:xfrm>
          <a:prstGeom prst="rect">
            <a:avLst/>
          </a:prstGeom>
        </p:spPr>
        <p:txBody>
          <a:bodyPr vert="horz" lIns="96594" tIns="48297" rIns="96594" bIns="4829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700" y="0"/>
            <a:ext cx="2984871" cy="500936"/>
          </a:xfrm>
          <a:prstGeom prst="rect">
            <a:avLst/>
          </a:prstGeom>
        </p:spPr>
        <p:txBody>
          <a:bodyPr vert="horz" lIns="96594" tIns="48297" rIns="96594" bIns="48297" rtlCol="0"/>
          <a:lstStyle>
            <a:lvl1pPr algn="r">
              <a:defRPr sz="1300"/>
            </a:lvl1pPr>
          </a:lstStyle>
          <a:p>
            <a:fld id="{03B2ACCA-B598-4AB1-89AF-1A022F608378}" type="datetimeFigureOut">
              <a:rPr kumimoji="1" lang="ja-JP" altLang="en-US" smtClean="0"/>
              <a:t>2017/12/9</a:t>
            </a:fld>
            <a:endParaRPr kumimoji="1" lang="ja-JP" altLang="en-US"/>
          </a:p>
        </p:txBody>
      </p:sp>
      <p:sp>
        <p:nvSpPr>
          <p:cNvPr id="4" name="フッター プレースホルダー 3"/>
          <p:cNvSpPr>
            <a:spLocks noGrp="1"/>
          </p:cNvSpPr>
          <p:nvPr>
            <p:ph type="ftr" sz="quarter" idx="2"/>
          </p:nvPr>
        </p:nvSpPr>
        <p:spPr>
          <a:xfrm>
            <a:off x="2" y="9516040"/>
            <a:ext cx="2984871" cy="500936"/>
          </a:xfrm>
          <a:prstGeom prst="rect">
            <a:avLst/>
          </a:prstGeom>
        </p:spPr>
        <p:txBody>
          <a:bodyPr vert="horz" lIns="96594" tIns="48297" rIns="96594" bIns="4829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700" y="9516040"/>
            <a:ext cx="2984871" cy="500936"/>
          </a:xfrm>
          <a:prstGeom prst="rect">
            <a:avLst/>
          </a:prstGeom>
        </p:spPr>
        <p:txBody>
          <a:bodyPr vert="horz" lIns="96594" tIns="48297" rIns="96594" bIns="48297" rtlCol="0" anchor="b"/>
          <a:lstStyle>
            <a:lvl1pPr algn="r">
              <a:defRPr sz="1300"/>
            </a:lvl1pPr>
          </a:lstStyle>
          <a:p>
            <a:fld id="{348EE3B6-C110-4D8D-9EB5-2EA70E2D6185}" type="slidenum">
              <a:rPr kumimoji="1" lang="ja-JP" altLang="en-US" smtClean="0"/>
              <a:t>‹#›</a:t>
            </a:fld>
            <a:endParaRPr kumimoji="1" lang="ja-JP" altLang="en-US"/>
          </a:p>
        </p:txBody>
      </p:sp>
    </p:spTree>
    <p:extLst>
      <p:ext uri="{BB962C8B-B14F-4D97-AF65-F5344CB8AC3E}">
        <p14:creationId xmlns:p14="http://schemas.microsoft.com/office/powerpoint/2010/main" val="2726069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84871" cy="500936"/>
          </a:xfrm>
          <a:prstGeom prst="rect">
            <a:avLst/>
          </a:prstGeom>
        </p:spPr>
        <p:txBody>
          <a:bodyPr vert="horz" lIns="96594" tIns="48297" rIns="96594" bIns="48297"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700" y="0"/>
            <a:ext cx="2984871" cy="500936"/>
          </a:xfrm>
          <a:prstGeom prst="rect">
            <a:avLst/>
          </a:prstGeom>
        </p:spPr>
        <p:txBody>
          <a:bodyPr vert="horz" lIns="96594" tIns="48297" rIns="96594" bIns="48297" rtlCol="0"/>
          <a:lstStyle>
            <a:lvl1pPr algn="r">
              <a:defRPr sz="1300"/>
            </a:lvl1pPr>
          </a:lstStyle>
          <a:p>
            <a:fld id="{530966D3-2DC8-48B8-B1CE-5966B814D30C}" type="datetimeFigureOut">
              <a:rPr kumimoji="1" lang="ja-JP" altLang="en-US" smtClean="0"/>
              <a:t>2017/12/9</a:t>
            </a:fld>
            <a:endParaRPr kumimoji="1" lang="ja-JP" altLang="en-US"/>
          </a:p>
        </p:txBody>
      </p:sp>
      <p:sp>
        <p:nvSpPr>
          <p:cNvPr id="4" name="スライド イメージ プレースホルダー 3"/>
          <p:cNvSpPr>
            <a:spLocks noGrp="1" noRot="1" noChangeAspect="1"/>
          </p:cNvSpPr>
          <p:nvPr>
            <p:ph type="sldImg" idx="2"/>
          </p:nvPr>
        </p:nvSpPr>
        <p:spPr>
          <a:xfrm>
            <a:off x="939800" y="750888"/>
            <a:ext cx="5008563" cy="3756025"/>
          </a:xfrm>
          <a:prstGeom prst="rect">
            <a:avLst/>
          </a:prstGeom>
          <a:noFill/>
          <a:ln w="12700">
            <a:solidFill>
              <a:prstClr val="black"/>
            </a:solidFill>
          </a:ln>
        </p:spPr>
        <p:txBody>
          <a:bodyPr vert="horz" lIns="96594" tIns="48297" rIns="96594" bIns="48297" rtlCol="0" anchor="ctr"/>
          <a:lstStyle/>
          <a:p>
            <a:endParaRPr lang="ja-JP" altLang="en-US"/>
          </a:p>
        </p:txBody>
      </p:sp>
      <p:sp>
        <p:nvSpPr>
          <p:cNvPr id="5" name="ノート プレースホルダー 4"/>
          <p:cNvSpPr>
            <a:spLocks noGrp="1"/>
          </p:cNvSpPr>
          <p:nvPr>
            <p:ph type="body" sz="quarter" idx="3"/>
          </p:nvPr>
        </p:nvSpPr>
        <p:spPr>
          <a:xfrm>
            <a:off x="688817" y="4758890"/>
            <a:ext cx="5510530" cy="4508420"/>
          </a:xfrm>
          <a:prstGeom prst="rect">
            <a:avLst/>
          </a:prstGeom>
        </p:spPr>
        <p:txBody>
          <a:bodyPr vert="horz" lIns="96594" tIns="48297" rIns="96594" bIns="482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516040"/>
            <a:ext cx="2984871" cy="500936"/>
          </a:xfrm>
          <a:prstGeom prst="rect">
            <a:avLst/>
          </a:prstGeom>
        </p:spPr>
        <p:txBody>
          <a:bodyPr vert="horz" lIns="96594" tIns="48297" rIns="96594" bIns="4829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700" y="9516040"/>
            <a:ext cx="2984871" cy="500936"/>
          </a:xfrm>
          <a:prstGeom prst="rect">
            <a:avLst/>
          </a:prstGeom>
        </p:spPr>
        <p:txBody>
          <a:bodyPr vert="horz" lIns="96594" tIns="48297" rIns="96594" bIns="48297" rtlCol="0" anchor="b"/>
          <a:lstStyle>
            <a:lvl1pPr algn="r">
              <a:defRPr sz="1300"/>
            </a:lvl1pPr>
          </a:lstStyle>
          <a:p>
            <a:fld id="{C46562B3-8CE5-4C77-95C1-A30E10454645}" type="slidenum">
              <a:rPr kumimoji="1" lang="ja-JP" altLang="en-US" smtClean="0"/>
              <a:t>‹#›</a:t>
            </a:fld>
            <a:endParaRPr kumimoji="1" lang="ja-JP" altLang="en-US"/>
          </a:p>
        </p:txBody>
      </p:sp>
    </p:spTree>
    <p:extLst>
      <p:ext uri="{BB962C8B-B14F-4D97-AF65-F5344CB8AC3E}">
        <p14:creationId xmlns:p14="http://schemas.microsoft.com/office/powerpoint/2010/main" val="35828872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800" dirty="0">
                <a:latin typeface="+mn-ea"/>
                <a:ea typeface="+mn-ea"/>
              </a:rPr>
              <a:t>スライドは改変し、ご自分の講座でご使用いただいて構いませんが、</a:t>
            </a:r>
            <a:r>
              <a:rPr kumimoji="1" lang="en-US" altLang="ja-JP" sz="800" dirty="0">
                <a:latin typeface="+mn-ea"/>
                <a:ea typeface="+mn-ea"/>
              </a:rPr>
              <a:t>『</a:t>
            </a:r>
            <a:r>
              <a:rPr kumimoji="1" lang="ja-JP" altLang="en-US" sz="800" dirty="0">
                <a:latin typeface="+mn-ea"/>
                <a:ea typeface="+mn-ea"/>
              </a:rPr>
              <a:t>原案：</a:t>
            </a:r>
            <a:r>
              <a:rPr kumimoji="1" lang="en-US" altLang="ja-JP" sz="800" dirty="0">
                <a:latin typeface="+mn-ea"/>
                <a:ea typeface="+mn-ea"/>
              </a:rPr>
              <a:t>2015</a:t>
            </a:r>
            <a:r>
              <a:rPr kumimoji="1" lang="ja-JP" altLang="en-US" sz="800" dirty="0">
                <a:latin typeface="+mn-ea"/>
                <a:ea typeface="+mn-ea"/>
              </a:rPr>
              <a:t>年度「消費者教育論」受講者、作成：鹿児島大学教育学部 石橋愛架研究室のスライドを許可を得て改変</a:t>
            </a:r>
            <a:r>
              <a:rPr kumimoji="1" lang="en-US" altLang="ja-JP" sz="800" dirty="0">
                <a:latin typeface="+mn-ea"/>
                <a:ea typeface="+mn-ea"/>
              </a:rPr>
              <a:t>』</a:t>
            </a:r>
            <a:r>
              <a:rPr kumimoji="1" lang="ja-JP" altLang="en-US" sz="800" dirty="0">
                <a:latin typeface="+mn-ea"/>
                <a:ea typeface="+mn-ea"/>
              </a:rPr>
              <a:t>などと明記してください。</a:t>
            </a:r>
          </a:p>
          <a:p>
            <a:pPr marL="0" indent="0">
              <a:buNone/>
            </a:pPr>
            <a:endParaRPr kumimoji="1" lang="en-US" altLang="ja-JP" sz="800" dirty="0">
              <a:latin typeface="+mn-ea"/>
              <a:ea typeface="+mn-ea"/>
            </a:endParaRPr>
          </a:p>
          <a:p>
            <a:pPr marL="0" indent="0">
              <a:buNone/>
            </a:pPr>
            <a:endParaRPr kumimoji="1" lang="en-US" altLang="ja-JP" sz="800" dirty="0">
              <a:latin typeface="+mn-ea"/>
              <a:ea typeface="+mn-ea"/>
            </a:endParaRPr>
          </a:p>
          <a:p>
            <a:pPr marL="0" indent="0">
              <a:buNone/>
            </a:pPr>
            <a:r>
              <a:rPr kumimoji="1" lang="ja-JP" altLang="en-US" sz="800" dirty="0">
                <a:latin typeface="+mn-ea"/>
                <a:ea typeface="+mn-ea"/>
              </a:rPr>
              <a:t>・～自己紹介～</a:t>
            </a:r>
            <a:endParaRPr kumimoji="1" lang="en-US" altLang="ja-JP" sz="800" dirty="0">
              <a:latin typeface="+mn-ea"/>
              <a:ea typeface="+mn-ea"/>
            </a:endParaRPr>
          </a:p>
          <a:p>
            <a:pPr marL="0" indent="0">
              <a:buNone/>
            </a:pPr>
            <a:endParaRPr lang="en-US" altLang="ja-JP" sz="800" dirty="0">
              <a:latin typeface="+mn-ea"/>
              <a:ea typeface="+mn-ea"/>
            </a:endParaRPr>
          </a:p>
          <a:p>
            <a:pPr marL="0" indent="0">
              <a:buNone/>
            </a:pPr>
            <a:r>
              <a:rPr lang="ja-JP" altLang="en-US" sz="800" dirty="0">
                <a:latin typeface="+mn-ea"/>
                <a:ea typeface="+mn-ea"/>
              </a:rPr>
              <a:t>・今日は最近増えているマイナンバー詐欺についての講座を行っていきたいと思います。</a:t>
            </a:r>
            <a:endParaRPr lang="en-US" altLang="ja-JP" sz="800" dirty="0">
              <a:latin typeface="+mn-ea"/>
              <a:ea typeface="+mn-ea"/>
            </a:endParaRPr>
          </a:p>
          <a:p>
            <a:pPr marL="0" indent="0">
              <a:buNone/>
            </a:pPr>
            <a:r>
              <a:rPr kumimoji="1" lang="ja-JP" altLang="en-US" sz="800" dirty="0">
                <a:latin typeface="+mn-ea"/>
                <a:ea typeface="+mn-ea"/>
              </a:rPr>
              <a:t>よろしくお願いします。</a:t>
            </a:r>
            <a:endParaRPr kumimoji="1" lang="en-US" altLang="ja-JP" sz="800" dirty="0">
              <a:latin typeface="+mn-ea"/>
              <a:ea typeface="+mn-ea"/>
            </a:endParaRPr>
          </a:p>
          <a:p>
            <a:pPr marL="0" indent="0">
              <a:buNone/>
            </a:pPr>
            <a:endParaRPr lang="en-US" altLang="ja-JP" sz="800" dirty="0"/>
          </a:p>
          <a:p>
            <a:endParaRPr kumimoji="1" lang="en-US" altLang="ja-JP" sz="80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a:t>
            </a:fld>
            <a:endParaRPr kumimoji="1" lang="ja-JP" altLang="en-US"/>
          </a:p>
        </p:txBody>
      </p:sp>
    </p:spTree>
    <p:extLst>
      <p:ext uri="{BB962C8B-B14F-4D97-AF65-F5344CB8AC3E}">
        <p14:creationId xmlns:p14="http://schemas.microsoft.com/office/powerpoint/2010/main" val="2947162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「振込完了の画面が出ましたらお手続完了です。</a:t>
            </a:r>
            <a:endParaRPr kumimoji="1" lang="en-US" altLang="ja-JP" dirty="0"/>
          </a:p>
          <a:p>
            <a:r>
              <a:rPr kumimoji="1" lang="ja-JP" altLang="en-US" dirty="0"/>
              <a:t>これで○○さんの犯罪履歴の抹消手続が完了しましたので、逮捕されることはありません。ご安心ください」</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10</a:t>
            </a:fld>
            <a:endParaRPr kumimoji="1" lang="ja-JP" altLang="en-US"/>
          </a:p>
        </p:txBody>
      </p:sp>
    </p:spTree>
    <p:extLst>
      <p:ext uri="{BB962C8B-B14F-4D97-AF65-F5344CB8AC3E}">
        <p14:creationId xmlns:p14="http://schemas.microsoft.com/office/powerpoint/2010/main" val="333429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ナレーション：「後日、テレビを見ていると、自分と全く同じ手口</a:t>
            </a:r>
            <a:endParaRPr kumimoji="1" lang="en-US" altLang="ja-JP" sz="1200" dirty="0"/>
          </a:p>
          <a:p>
            <a:r>
              <a:rPr lang="ja-JP" altLang="en-US" sz="1200" dirty="0"/>
              <a:t>　　　　　　　　　</a:t>
            </a:r>
            <a:r>
              <a:rPr kumimoji="1" lang="ja-JP" altLang="en-US" sz="1200" dirty="0"/>
              <a:t>でお金をだまし取られているニュースが流れていま</a:t>
            </a:r>
            <a:endParaRPr kumimoji="1" lang="en-US" altLang="ja-JP" sz="1200" dirty="0"/>
          </a:p>
          <a:p>
            <a:r>
              <a:rPr lang="ja-JP" altLang="en-US" sz="1200" dirty="0"/>
              <a:t>　　　　　　　　　</a:t>
            </a:r>
            <a:r>
              <a:rPr kumimoji="1" lang="ja-JP" altLang="en-US" sz="1200" dirty="0"/>
              <a:t>した。」</a:t>
            </a:r>
            <a:endParaRPr kumimoji="1" lang="en-US" altLang="ja-JP" sz="120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11</a:t>
            </a:fld>
            <a:endParaRPr kumimoji="1" lang="ja-JP" altLang="en-US"/>
          </a:p>
        </p:txBody>
      </p:sp>
    </p:spTree>
    <p:extLst>
      <p:ext uri="{BB962C8B-B14F-4D97-AF65-F5344CB8AC3E}">
        <p14:creationId xmlns:p14="http://schemas.microsoft.com/office/powerpoint/2010/main" val="115656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ナレーション：　「</a:t>
            </a:r>
            <a:r>
              <a:rPr lang="ja-JP" altLang="en-US" sz="1200" dirty="0"/>
              <a:t>そこでやっと自分が騙されていたということに気付</a:t>
            </a:r>
            <a:endParaRPr lang="en-US" altLang="ja-JP" sz="1200" dirty="0"/>
          </a:p>
          <a:p>
            <a:r>
              <a:rPr lang="ja-JP" altLang="en-US" sz="1200" dirty="0"/>
              <a:t>　　　　　　　　　いたのでした。</a:t>
            </a:r>
            <a:endParaRPr lang="en-US" altLang="ja-JP" sz="1200" dirty="0"/>
          </a:p>
          <a:p>
            <a:endParaRPr kumimoji="1" lang="en-US" altLang="ja-JP" sz="1200" dirty="0"/>
          </a:p>
          <a:p>
            <a:r>
              <a:rPr lang="ja-JP" altLang="en-US" sz="1200" dirty="0"/>
              <a:t>　　　　　　　　　おしまい。」</a:t>
            </a:r>
            <a:endParaRPr kumimoji="1" lang="ja-JP" altLang="en-US" sz="1200"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12</a:t>
            </a:fld>
            <a:endParaRPr kumimoji="1" lang="ja-JP" altLang="en-US"/>
          </a:p>
        </p:txBody>
      </p:sp>
    </p:spTree>
    <p:extLst>
      <p:ext uri="{BB962C8B-B14F-4D97-AF65-F5344CB8AC3E}">
        <p14:creationId xmlns:p14="http://schemas.microsoft.com/office/powerpoint/2010/main" val="262161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t>では、今の劇の解説をします。</a:t>
            </a:r>
            <a:endParaRPr lang="en-US" altLang="ja-JP" dirty="0"/>
          </a:p>
          <a:p>
            <a:pPr marL="0" indent="0">
              <a:buNone/>
            </a:pPr>
            <a:r>
              <a:rPr lang="ja-JP" altLang="en-US" dirty="0"/>
              <a:t>まず、はじめに市役所職員を名乗る△△から</a:t>
            </a:r>
            <a:endParaRPr lang="en-US" altLang="ja-JP" dirty="0"/>
          </a:p>
          <a:p>
            <a:pPr marL="0" indent="0">
              <a:buNone/>
            </a:pPr>
            <a:r>
              <a:rPr lang="ja-JP" altLang="en-US" dirty="0"/>
              <a:t>・マイナンバーが流出しました　ということと</a:t>
            </a:r>
            <a:endParaRPr lang="en-US" altLang="ja-JP" dirty="0"/>
          </a:p>
          <a:p>
            <a:pPr marL="0" indent="0">
              <a:buNone/>
            </a:pPr>
            <a:r>
              <a:rPr lang="ja-JP" altLang="en-US" dirty="0"/>
              <a:t>・削除するためにマイナンバーを教えさせました。</a:t>
            </a:r>
            <a:endParaRPr lang="en-US" altLang="ja-JP" dirty="0"/>
          </a:p>
          <a:p>
            <a:pPr marL="0" indent="0">
              <a:buNone/>
            </a:pPr>
            <a:r>
              <a:rPr lang="ja-JP" altLang="en-US" dirty="0"/>
              <a:t>次に</a:t>
            </a:r>
            <a:endParaRPr lang="en-US" altLang="ja-JP" dirty="0"/>
          </a:p>
          <a:p>
            <a:pPr marL="0" indent="0">
              <a:buNone/>
            </a:pPr>
            <a:r>
              <a:rPr lang="ja-JP" altLang="en-US" dirty="0"/>
              <a:t>消費生活センターの職員を名乗る▲▲から</a:t>
            </a:r>
            <a:endParaRPr lang="en-US" altLang="ja-JP" dirty="0"/>
          </a:p>
          <a:p>
            <a:pPr marL="0" indent="0">
              <a:buNone/>
            </a:pPr>
            <a:r>
              <a:rPr lang="ja-JP" altLang="en-US" dirty="0"/>
              <a:t>・マイナンバーを教えるのは犯罪ということと</a:t>
            </a:r>
            <a:endParaRPr lang="en-US" altLang="ja-JP" dirty="0"/>
          </a:p>
          <a:p>
            <a:pPr marL="0" indent="0">
              <a:buNone/>
            </a:pPr>
            <a:r>
              <a:rPr lang="ja-JP" altLang="en-US" dirty="0"/>
              <a:t>・逮捕されないようにするための手続きとしてお金を振り込ませました</a:t>
            </a:r>
            <a:endParaRPr lang="en-US" altLang="ja-JP" dirty="0"/>
          </a:p>
          <a:p>
            <a:pPr marL="0" indent="0">
              <a:buNone/>
            </a:pPr>
            <a:endParaRPr lang="en-US" altLang="ja-JP" dirty="0"/>
          </a:p>
          <a:p>
            <a:pPr marL="0" indent="0">
              <a:buNone/>
            </a:pPr>
            <a:r>
              <a:rPr lang="ja-JP" altLang="en-US" dirty="0"/>
              <a:t>一見全く関係の無いようにみえるふたりですが実は○○さんを騙そうとする仲間なのです。</a:t>
            </a:r>
            <a:endParaRPr lang="en-US" altLang="ja-JP" dirty="0"/>
          </a:p>
          <a:p>
            <a:pPr marL="0" indent="0">
              <a:buNone/>
            </a:pPr>
            <a:r>
              <a:rPr lang="ja-JP" altLang="en-US" dirty="0"/>
              <a:t>このことに気が付かないようにうまくストーリがたてられているため、ひっかかってしまいます。</a:t>
            </a:r>
            <a:endParaRPr lang="en-US" altLang="ja-JP" dirty="0"/>
          </a:p>
          <a:p>
            <a:endParaRPr kumimoji="1" lang="en-US" altLang="ja-JP" dirty="0"/>
          </a:p>
          <a:p>
            <a:r>
              <a:rPr kumimoji="1" lang="ja-JP" altLang="en-US" dirty="0"/>
              <a:t>劇の中で「金曜日の午後</a:t>
            </a:r>
            <a:r>
              <a:rPr kumimoji="1" lang="en-US" altLang="ja-JP" dirty="0"/>
              <a:t>2</a:t>
            </a:r>
            <a:r>
              <a:rPr kumimoji="1" lang="ja-JP" altLang="en-US" dirty="0"/>
              <a:t>時」というナレーションが入ったことに皆さんはお気づきでしたか？　実は、今週中の手続だった場合、金曜日に掛けることで今日しかないと焦らせます。また、銀行や</a:t>
            </a:r>
            <a:r>
              <a:rPr kumimoji="1" lang="en-US" altLang="ja-JP" dirty="0"/>
              <a:t>ATM</a:t>
            </a:r>
            <a:r>
              <a:rPr kumimoji="1" lang="ja-JP" altLang="en-US" dirty="0"/>
              <a:t>が閉まってしまう少し前の時間にすることで、今すぐにいくしかないと思わせます。そうして焦らせることで、冷静な判断を出来なくさせたり、周りの人に相談させないようにします。</a:t>
            </a:r>
            <a:endParaRPr kumimoji="1" lang="en-US" altLang="ja-JP" dirty="0"/>
          </a:p>
          <a:p>
            <a:endParaRPr kumimoji="1" lang="ja-JP" altLang="en-US" dirty="0"/>
          </a:p>
          <a:p>
            <a:r>
              <a:rPr kumimoji="1" lang="ja-JP" altLang="en-US" dirty="0"/>
              <a:t>このようにうまくストーリーを立てて、いろいろな登場人物が出てきて人をだます詐欺の手口を劇場型詐欺といいます。</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13</a:t>
            </a:fld>
            <a:endParaRPr kumimoji="1" lang="ja-JP" altLang="en-US"/>
          </a:p>
        </p:txBody>
      </p:sp>
    </p:spTree>
    <p:extLst>
      <p:ext uri="{BB962C8B-B14F-4D97-AF65-F5344CB8AC3E}">
        <p14:creationId xmlns:p14="http://schemas.microsoft.com/office/powerpoint/2010/main" val="105728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といっても、なかなか実感がわきにくいかと思いますので、実際に起こっている詐欺の事例を警察の方にお話ししていただきます。</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14</a:t>
            </a:fld>
            <a:endParaRPr kumimoji="1" lang="ja-JP" altLang="en-US"/>
          </a:p>
        </p:txBody>
      </p:sp>
    </p:spTree>
    <p:extLst>
      <p:ext uri="{BB962C8B-B14F-4D97-AF65-F5344CB8AC3E}">
        <p14:creationId xmlns:p14="http://schemas.microsoft.com/office/powerpoint/2010/main" val="48666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ありがとうございました（拍手）</a:t>
            </a:r>
            <a:endParaRPr lang="en-US" altLang="ja-JP" dirty="0"/>
          </a:p>
          <a:p>
            <a:pPr marL="0" indent="0">
              <a:buNone/>
            </a:pPr>
            <a:r>
              <a:rPr kumimoji="1" lang="ja-JP" altLang="en-US" dirty="0"/>
              <a:t>では、マイナンバー制度とはそもそもどのような制度なのか簡単に説明すると、</a:t>
            </a:r>
            <a:endParaRPr kumimoji="1" lang="en-US" altLang="ja-JP" dirty="0"/>
          </a:p>
          <a:p>
            <a:pPr marL="0" indent="0">
              <a:buNone/>
            </a:pPr>
            <a:r>
              <a:rPr lang="ja-JP" altLang="en-US" dirty="0"/>
              <a:t>マイナンバーは社会保障、税、災害対策この３つの分野に関して個人の情報の管理をスムーズにするための制度です。</a:t>
            </a:r>
            <a:endParaRPr lang="en-US" altLang="ja-JP" dirty="0"/>
          </a:p>
          <a:p>
            <a:pPr marL="0" indent="0">
              <a:buNone/>
            </a:pPr>
            <a:endParaRPr kumimoji="1" lang="en-US" altLang="ja-JP" dirty="0"/>
          </a:p>
          <a:p>
            <a:pPr marL="0" indent="0">
              <a:buNone/>
            </a:pPr>
            <a:r>
              <a:rPr lang="ja-JP" altLang="en-US" dirty="0"/>
              <a:t>いま、まだ私たちになじみの少ないマイナンバー制度という言葉を使った詐欺が増えています。</a:t>
            </a:r>
          </a:p>
          <a:p>
            <a:pPr marL="0" indent="0">
              <a:buNone/>
            </a:pP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15</a:t>
            </a:fld>
            <a:endParaRPr kumimoji="1" lang="ja-JP" altLang="en-US"/>
          </a:p>
        </p:txBody>
      </p:sp>
    </p:spTree>
    <p:extLst>
      <p:ext uri="{BB962C8B-B14F-4D97-AF65-F5344CB8AC3E}">
        <p14:creationId xmlns:p14="http://schemas.microsoft.com/office/powerpoint/2010/main" val="113036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t>では、先程の劇にもあったように、お金を自分が振り込んでしまったら、どのような気持ちになりますか？？</a:t>
            </a:r>
            <a:endParaRPr lang="en-US" altLang="ja-JP" dirty="0"/>
          </a:p>
          <a:p>
            <a:pPr marL="0" indent="0">
              <a:buNone/>
            </a:pPr>
            <a:r>
              <a:rPr kumimoji="1" lang="ja-JP" altLang="en-US" dirty="0"/>
              <a:t>（当てる）</a:t>
            </a:r>
            <a:endParaRPr kumimoji="1" lang="en-US" altLang="ja-JP" dirty="0"/>
          </a:p>
          <a:p>
            <a:pPr marL="0" indent="0">
              <a:buNone/>
            </a:pPr>
            <a:endParaRPr lang="en-US" altLang="ja-JP" dirty="0"/>
          </a:p>
          <a:p>
            <a:pPr marL="0" indent="0">
              <a:buNone/>
            </a:pPr>
            <a:r>
              <a:rPr kumimoji="1" lang="ja-JP" altLang="en-US" dirty="0"/>
              <a:t>そうですよね、○○という気持ちになったり、悔しいとか情けない、悲しいという気持ちになりますよね。</a:t>
            </a:r>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16</a:t>
            </a:fld>
            <a:endParaRPr kumimoji="1" lang="ja-JP" altLang="en-US"/>
          </a:p>
        </p:txBody>
      </p:sp>
    </p:spTree>
    <p:extLst>
      <p:ext uri="{BB962C8B-B14F-4D97-AF65-F5344CB8AC3E}">
        <p14:creationId xmlns:p14="http://schemas.microsoft.com/office/powerpoint/2010/main" val="621831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では、実際に詐欺に遭ってしまったとき、一番悪いのは誰だと思いますか？？</a:t>
            </a:r>
            <a:endParaRPr kumimoji="1" lang="en-US" altLang="ja-JP" dirty="0"/>
          </a:p>
          <a:p>
            <a:pPr marL="0" indent="0">
              <a:buNone/>
            </a:pPr>
            <a:r>
              <a:rPr kumimoji="1" lang="ja-JP" altLang="en-US" dirty="0"/>
              <a:t>まず、近くのひとと２、３人のグループを作ってください。</a:t>
            </a:r>
            <a:endParaRPr kumimoji="1" lang="en-US" altLang="ja-JP" dirty="0"/>
          </a:p>
          <a:p>
            <a:pPr marL="0" indent="0">
              <a:buNone/>
            </a:pPr>
            <a:r>
              <a:rPr kumimoji="1" lang="ja-JP" altLang="en-US" dirty="0"/>
              <a:t>（グループが出来ていないところは、講師がグループがつくれるよう促す）</a:t>
            </a:r>
            <a:endParaRPr kumimoji="1" lang="en-US" altLang="ja-JP" dirty="0"/>
          </a:p>
          <a:p>
            <a:pPr marL="0" indent="0">
              <a:buNone/>
            </a:pPr>
            <a:endParaRPr lang="en-US" altLang="ja-JP" dirty="0"/>
          </a:p>
          <a:p>
            <a:pPr marL="0" indent="0">
              <a:buNone/>
            </a:pPr>
            <a:r>
              <a:rPr lang="ja-JP" altLang="en-US" dirty="0"/>
              <a:t>では、いま作ったグループで「詐欺に遭ってしまったとき、悪いのは誰だと思うか」話し合ってみてください。</a:t>
            </a:r>
            <a:endParaRPr lang="en-US" altLang="ja-JP" dirty="0"/>
          </a:p>
          <a:p>
            <a:pPr marL="0" indent="0">
              <a:buNone/>
            </a:pPr>
            <a:r>
              <a:rPr lang="ja-JP" altLang="en-US" dirty="0"/>
              <a:t>どうぞ、はじめてください。</a:t>
            </a:r>
            <a:endParaRPr lang="en-US" altLang="ja-JP" dirty="0"/>
          </a:p>
          <a:p>
            <a:pPr marL="0" indent="0">
              <a:buNone/>
            </a:pPr>
            <a:r>
              <a:rPr kumimoji="1" lang="ja-JP" altLang="en-US" dirty="0"/>
              <a:t>（５分程度）</a:t>
            </a:r>
            <a:endParaRPr kumimoji="1" lang="en-US" altLang="ja-JP" dirty="0"/>
          </a:p>
          <a:p>
            <a:pPr marL="0" indent="0">
              <a:buNone/>
            </a:pPr>
            <a:r>
              <a:rPr kumimoji="1" lang="ja-JP" altLang="en-US" dirty="0"/>
              <a:t>では、そろそろ講座に戻りたいと思います。</a:t>
            </a:r>
            <a:endParaRPr kumimoji="1" lang="en-US" altLang="ja-JP" dirty="0"/>
          </a:p>
          <a:p>
            <a:pPr marL="0" indent="0">
              <a:buNone/>
            </a:pPr>
            <a:endParaRPr kumimoji="1" lang="en-US" altLang="ja-JP" dirty="0"/>
          </a:p>
          <a:p>
            <a:pPr marL="0" indent="0">
              <a:buNone/>
            </a:pPr>
            <a:r>
              <a:rPr lang="ja-JP" altLang="en-US" dirty="0"/>
              <a:t>どんな話が出たか少し聞いてみたいと思います。○○さん（女性の方・こちらの方など臨機応変に）だれが悪いと思いますか？</a:t>
            </a:r>
            <a:endParaRPr lang="en-US" altLang="ja-JP" dirty="0"/>
          </a:p>
          <a:p>
            <a:pPr marL="0" indent="0">
              <a:buNone/>
            </a:pPr>
            <a:endParaRPr lang="en-US" altLang="ja-JP" dirty="0"/>
          </a:p>
          <a:p>
            <a:pPr marL="0" indent="0">
              <a:buNone/>
            </a:pPr>
            <a:r>
              <a:rPr lang="ja-JP" altLang="en-US" dirty="0"/>
              <a:t>＊自分が悪いと回答した場合</a:t>
            </a:r>
            <a:endParaRPr lang="en-US" altLang="ja-JP" dirty="0"/>
          </a:p>
          <a:p>
            <a:pPr marL="0" indent="0">
              <a:buNone/>
            </a:pPr>
            <a:r>
              <a:rPr lang="ja-JP" altLang="en-US" dirty="0"/>
              <a:t>→いま自分が悪いという意見が出ましたが、みなさんどうですか？結構いろいろな所で自分が悪いのではないかという意見がでていました。</a:t>
            </a:r>
            <a:endParaRPr lang="en-US" altLang="ja-JP" dirty="0"/>
          </a:p>
          <a:p>
            <a:pPr marL="0" indent="0">
              <a:buNone/>
            </a:pPr>
            <a:endParaRPr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17</a:t>
            </a:fld>
            <a:endParaRPr kumimoji="1" lang="ja-JP" altLang="en-US"/>
          </a:p>
        </p:txBody>
      </p:sp>
    </p:spTree>
    <p:extLst>
      <p:ext uri="{BB962C8B-B14F-4D97-AF65-F5344CB8AC3E}">
        <p14:creationId xmlns:p14="http://schemas.microsoft.com/office/powerpoint/2010/main" val="1653407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しかし、自分を責める必要は全くありません。一番悪いのはサギ師です。これをしっかり頭に入れて置いてください。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18</a:t>
            </a:fld>
            <a:endParaRPr kumimoji="1" lang="ja-JP" altLang="en-US"/>
          </a:p>
        </p:txBody>
      </p:sp>
    </p:spTree>
    <p:extLst>
      <p:ext uri="{BB962C8B-B14F-4D97-AF65-F5344CB8AC3E}">
        <p14:creationId xmlns:p14="http://schemas.microsoft.com/office/powerpoint/2010/main" val="1202307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では、先ほど２、３人のグループをつくって頂いたと思うのですが、</a:t>
            </a:r>
            <a:endParaRPr kumimoji="1" lang="en-US" altLang="ja-JP" dirty="0"/>
          </a:p>
          <a:p>
            <a:pPr marL="0" indent="0">
              <a:buNone/>
            </a:pPr>
            <a:r>
              <a:rPr kumimoji="1" lang="ja-JP" altLang="en-US" dirty="0"/>
              <a:t>もう一度そのグループで、今度は</a:t>
            </a:r>
            <a:endParaRPr kumimoji="1" lang="en-US" altLang="ja-JP" dirty="0"/>
          </a:p>
          <a:p>
            <a:pPr marL="0" indent="0">
              <a:buNone/>
            </a:pPr>
            <a:r>
              <a:rPr kumimoji="1" lang="ja-JP" altLang="en-US" dirty="0"/>
              <a:t>「もしみなさんが騙されてしまったらどのような対応をとるか」話し合ってみてください。</a:t>
            </a:r>
            <a:endParaRPr kumimoji="1" lang="en-US" altLang="ja-JP" dirty="0"/>
          </a:p>
          <a:p>
            <a:pPr marL="0" indent="0">
              <a:buNone/>
            </a:pPr>
            <a:r>
              <a:rPr kumimoji="1" lang="ja-JP" altLang="en-US" dirty="0"/>
              <a:t>それでは話し合いを始めてください。</a:t>
            </a:r>
            <a:endParaRPr kumimoji="1" lang="en-US" altLang="ja-JP" dirty="0"/>
          </a:p>
          <a:p>
            <a:pPr marL="0" indent="0">
              <a:buNone/>
            </a:pPr>
            <a:endParaRPr kumimoji="1" lang="en-US" altLang="ja-JP" dirty="0"/>
          </a:p>
          <a:p>
            <a:pPr marL="0" indent="0">
              <a:buNone/>
            </a:pPr>
            <a:r>
              <a:rPr kumimoji="1" lang="ja-JP" altLang="en-US" dirty="0"/>
              <a:t>では、そろそろ話し合いをやめてください。</a:t>
            </a:r>
            <a:endParaRPr kumimoji="1" lang="en-US" altLang="ja-JP" dirty="0"/>
          </a:p>
          <a:p>
            <a:pPr marL="0" indent="0">
              <a:buNone/>
            </a:pPr>
            <a:endParaRPr lang="en-US" altLang="ja-JP" dirty="0"/>
          </a:p>
          <a:p>
            <a:pPr marL="0" indent="0">
              <a:buNone/>
            </a:pPr>
            <a:r>
              <a:rPr kumimoji="1" lang="ja-JP" altLang="en-US" dirty="0"/>
              <a:t>どのような意見が出ましたか？</a:t>
            </a:r>
            <a:endParaRPr kumimoji="1" lang="en-US" altLang="ja-JP" dirty="0"/>
          </a:p>
          <a:p>
            <a:pPr marL="0" indent="0">
              <a:buNone/>
            </a:pPr>
            <a:endParaRPr lang="en-US" altLang="ja-JP" dirty="0"/>
          </a:p>
          <a:p>
            <a:pPr marL="0" indent="0">
              <a:buNone/>
            </a:pPr>
            <a:r>
              <a:rPr kumimoji="1" lang="ja-JP" altLang="en-US" dirty="0"/>
              <a:t>「警察」</a:t>
            </a:r>
            <a:endParaRPr kumimoji="1" lang="en-US" altLang="ja-JP" dirty="0"/>
          </a:p>
          <a:p>
            <a:pPr marL="0" indent="0">
              <a:buNone/>
            </a:pPr>
            <a:endParaRPr lang="en-US" altLang="ja-JP" dirty="0"/>
          </a:p>
          <a:p>
            <a:pPr marL="0" indent="0">
              <a:buNone/>
            </a:pPr>
            <a:r>
              <a:rPr kumimoji="1" lang="ja-JP" altLang="en-US" dirty="0"/>
              <a:t>★「そうですね！本日も来ていただいていますが、警察の方はとても優しく、相談に乗ってくれると思います。」</a:t>
            </a:r>
            <a:endParaRPr kumimoji="1" lang="en-US" altLang="ja-JP" dirty="0"/>
          </a:p>
          <a:p>
            <a:pPr marL="0" indent="0">
              <a:buNone/>
            </a:pPr>
            <a:r>
              <a:rPr kumimoji="1" lang="ja-JP" altLang="en-US" dirty="0"/>
              <a:t>　　</a:t>
            </a:r>
          </a:p>
          <a:p>
            <a:pPr marL="0" indent="0">
              <a:buNone/>
            </a:pPr>
            <a:endParaRPr kumimoji="1" lang="en-US" altLang="ja-JP" dirty="0"/>
          </a:p>
          <a:p>
            <a:pPr marL="0" indent="0">
              <a:buNone/>
            </a:pPr>
            <a:r>
              <a:rPr kumimoji="1" lang="en-US" altLang="ja-JP" dirty="0"/>
              <a:t>※</a:t>
            </a:r>
            <a:r>
              <a:rPr kumimoji="1" lang="ja-JP" altLang="en-US" dirty="0"/>
              <a:t>ここで違う意見が出た場合は臨機応変に「そのとおりですね！」などと返す。</a:t>
            </a:r>
            <a:endParaRPr kumimoji="1" lang="en-US" altLang="ja-JP" dirty="0"/>
          </a:p>
          <a:p>
            <a:pPr marL="0" indent="0">
              <a:buNone/>
            </a:pPr>
            <a:r>
              <a:rPr kumimoji="1" lang="ja-JP" altLang="en-US" dirty="0"/>
              <a:t>警察という意見が出た時点で★に飛ぶ。</a:t>
            </a:r>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19</a:t>
            </a:fld>
            <a:endParaRPr kumimoji="1" lang="ja-JP" altLang="en-US"/>
          </a:p>
        </p:txBody>
      </p:sp>
    </p:spTree>
    <p:extLst>
      <p:ext uri="{BB962C8B-B14F-4D97-AF65-F5344CB8AC3E}">
        <p14:creationId xmlns:p14="http://schemas.microsoft.com/office/powerpoint/2010/main" val="395948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dirty="0"/>
              <a:t>・では、さっそく</a:t>
            </a:r>
            <a:r>
              <a:rPr lang="ja-JP" altLang="en-US" sz="1200" dirty="0"/>
              <a:t>講座を始めたい所なのですが</a:t>
            </a:r>
            <a:r>
              <a:rPr kumimoji="1" lang="ja-JP" altLang="en-US" sz="1200" dirty="0"/>
              <a:t>、緊張ほぐし</a:t>
            </a:r>
            <a:r>
              <a:rPr lang="ja-JP" altLang="en-US" sz="1200" dirty="0"/>
              <a:t>もかねて</a:t>
            </a:r>
            <a:r>
              <a:rPr kumimoji="1" lang="ja-JP" altLang="en-US" sz="1200" dirty="0"/>
              <a:t>歌をうたいたいと思います。</a:t>
            </a:r>
            <a:endParaRPr kumimoji="1" lang="en-US" altLang="ja-JP" sz="1200" dirty="0"/>
          </a:p>
          <a:p>
            <a:pPr marL="0" indent="0">
              <a:buNone/>
            </a:pPr>
            <a:r>
              <a:rPr lang="ja-JP" altLang="en-US" sz="1200" dirty="0"/>
              <a:t>先程お配りした紙に歌詞がのっているのでご覧ください。</a:t>
            </a:r>
            <a:endParaRPr lang="en-US" altLang="ja-JP" sz="1200" dirty="0"/>
          </a:p>
          <a:p>
            <a:pPr marL="0" indent="0">
              <a:buNone/>
            </a:pPr>
            <a:r>
              <a:rPr kumimoji="1" lang="ja-JP" altLang="en-US" sz="1200" dirty="0"/>
              <a:t>・みなさん紙はありましたか？ない方いらっしゃいませんか？</a:t>
            </a:r>
            <a:r>
              <a:rPr lang="ja-JP" altLang="en-US" sz="1200" dirty="0"/>
              <a:t>・・・・・大丈夫そうですね！</a:t>
            </a:r>
            <a:endParaRPr lang="en-US" altLang="ja-JP" sz="1200" dirty="0"/>
          </a:p>
          <a:p>
            <a:pPr marL="0" indent="0">
              <a:buNone/>
            </a:pPr>
            <a:endParaRPr lang="en-US" altLang="ja-JP" sz="1200" dirty="0"/>
          </a:p>
          <a:p>
            <a:pPr marL="0" indent="0">
              <a:buNone/>
            </a:pPr>
            <a:r>
              <a:rPr lang="ja-JP" altLang="en-US" sz="1200" dirty="0"/>
              <a:t>・では歌いたいとおもいます。鹿児島の茶わん蒸し（うんだもこ～ら～という）の歌ご存じかと思うんですけど、そのメロディに合わせて（マイナンバーは～）という風にうたいます。では、</a:t>
            </a:r>
            <a:r>
              <a:rPr lang="ja-JP" altLang="en-US" sz="1200" dirty="0" err="1"/>
              <a:t>いちに</a:t>
            </a:r>
            <a:r>
              <a:rPr lang="ja-JP" altLang="en-US" sz="1200" dirty="0"/>
              <a:t>のさん、はい</a:t>
            </a:r>
            <a:endParaRPr lang="en-US" altLang="ja-JP" sz="1200" dirty="0"/>
          </a:p>
          <a:p>
            <a:pPr marL="0" indent="0">
              <a:buNone/>
            </a:pPr>
            <a:r>
              <a:rPr lang="en-US" altLang="ja-JP" sz="1200" dirty="0"/>
              <a:t>※</a:t>
            </a:r>
            <a:r>
              <a:rPr lang="ja-JP" altLang="en-US" sz="1200" dirty="0"/>
              <a:t>マイナンバーサギにご用心の歌をうたう</a:t>
            </a:r>
            <a:endParaRPr lang="en-US" altLang="ja-JP" sz="1200" dirty="0"/>
          </a:p>
          <a:p>
            <a:endParaRPr kumimoji="1" lang="en-US" altLang="ja-JP" dirty="0"/>
          </a:p>
          <a:p>
            <a:pPr marL="0" indent="0">
              <a:buNone/>
            </a:pPr>
            <a:r>
              <a:rPr lang="ja-JP" altLang="en-US" sz="1200" dirty="0"/>
              <a:t>・ありがとうございました～～！（拍手）</a:t>
            </a:r>
            <a:endParaRPr lang="en-US" altLang="ja-JP" sz="1200" dirty="0"/>
          </a:p>
          <a:p>
            <a:pPr marL="0" indent="0">
              <a:buNone/>
            </a:pPr>
            <a:r>
              <a:rPr lang="ja-JP" altLang="en-US" sz="1200" dirty="0"/>
              <a:t>この歌の一番はマイナンバー制度についての歌詞になっています。</a:t>
            </a:r>
            <a:endParaRPr lang="en-US" altLang="ja-JP" sz="1200" dirty="0"/>
          </a:p>
          <a:p>
            <a:pPr marL="0" indent="0">
              <a:buNone/>
            </a:pPr>
            <a:endParaRPr kumimoji="1" lang="en-US" altLang="ja-JP" sz="1200" dirty="0"/>
          </a:p>
          <a:p>
            <a:pPr marL="0" indent="0">
              <a:buNone/>
            </a:pPr>
            <a:r>
              <a:rPr lang="ja-JP" altLang="en-US" sz="1200" dirty="0"/>
              <a:t>二番は、詐欺の手口や内容についての歌詞になっています。少し時間をとりますので二番の歌詞を読んでみてください（約１分）</a:t>
            </a:r>
            <a:endParaRPr lang="en-US" altLang="ja-JP" sz="1200" dirty="0"/>
          </a:p>
          <a:p>
            <a:pPr marL="0" indent="0">
              <a:buNone/>
            </a:pPr>
            <a:r>
              <a:rPr kumimoji="1" lang="ja-JP" altLang="en-US" sz="1200" dirty="0"/>
              <a:t>では、この</a:t>
            </a:r>
            <a:r>
              <a:rPr lang="ja-JP" altLang="en-US" sz="1200" dirty="0"/>
              <a:t>歌詞のような電話がかかってきた経験がある方はいらっしゃいませんか？（手をあげながら）</a:t>
            </a:r>
            <a:endParaRPr lang="en-US" altLang="ja-JP" sz="1200" dirty="0"/>
          </a:p>
          <a:p>
            <a:pPr marL="0" indent="0">
              <a:buNone/>
            </a:pPr>
            <a:r>
              <a:rPr lang="ja-JP" altLang="en-US" sz="1200" dirty="0"/>
              <a:t>いた場合→どのような内容か聞く</a:t>
            </a:r>
            <a:endParaRPr lang="en-US" altLang="ja-JP" sz="1200" dirty="0"/>
          </a:p>
          <a:p>
            <a:pPr marL="0" indent="0">
              <a:buNone/>
            </a:pPr>
            <a:r>
              <a:rPr lang="ja-JP" altLang="en-US" sz="1200" dirty="0"/>
              <a:t>（このように身近にあるということは、だれにでも起こりうるということですね。）</a:t>
            </a:r>
            <a:endParaRPr lang="en-US" altLang="ja-JP" sz="1200" dirty="0"/>
          </a:p>
          <a:p>
            <a:pPr marL="0" indent="0">
              <a:buNone/>
            </a:pPr>
            <a:r>
              <a:rPr lang="ja-JP" altLang="en-US" sz="1200" dirty="0"/>
              <a:t>いなかった場合→（誰も被害に遭われていないみたいでよかったです。安心しました。でも実際に詐欺師がこのような電話をかけてくることがあるということを頭にいれておいてください。）</a:t>
            </a:r>
            <a:endParaRPr lang="en-US" altLang="ja-JP" sz="1200" dirty="0"/>
          </a:p>
          <a:p>
            <a:pPr marL="0" indent="0">
              <a:buNone/>
            </a:pP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a:t>
            </a:r>
            <a:r>
              <a:rPr lang="ja-JP" altLang="en-US" dirty="0"/>
              <a:t>今から</a:t>
            </a:r>
            <a:r>
              <a:rPr kumimoji="1" lang="ja-JP" altLang="en-US" dirty="0"/>
              <a:t>実際に詐欺が行われているところの寸劇をします。今日は○○さんにお手伝いいただくのですが、みなさんも自分</a:t>
            </a:r>
            <a:r>
              <a:rPr lang="ja-JP" altLang="en-US" dirty="0"/>
              <a:t>のことだと思って聞いていてください。それでは、はじめます。</a:t>
            </a:r>
            <a:endParaRPr kumimoji="1" lang="ja-JP" altLang="en-US" dirty="0"/>
          </a:p>
          <a:p>
            <a:pPr marL="0" indent="0">
              <a:buNone/>
            </a:pP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a:t>
            </a:fld>
            <a:endParaRPr kumimoji="1" lang="ja-JP" altLang="en-US"/>
          </a:p>
        </p:txBody>
      </p:sp>
    </p:spTree>
    <p:extLst>
      <p:ext uri="{BB962C8B-B14F-4D97-AF65-F5344CB8AC3E}">
        <p14:creationId xmlns:p14="http://schemas.microsoft.com/office/powerpoint/2010/main" val="1957303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今日は実際に警察のかたに来ていただいていますね。せっかくなので、警察の方に</a:t>
            </a:r>
            <a:endParaRPr kumimoji="1" lang="en-US" altLang="ja-JP" dirty="0"/>
          </a:p>
          <a:p>
            <a:r>
              <a:rPr kumimoji="1" lang="ja-JP" altLang="en-US" dirty="0"/>
              <a:t>「どのように相談すればよいのか」「相談した場合どのように対応してもらえるのか」を話していただきたいとおもいます。</a:t>
            </a:r>
            <a:endParaRPr kumimoji="1" lang="en-US" altLang="ja-JP" dirty="0"/>
          </a:p>
          <a:p>
            <a:r>
              <a:rPr kumimoji="1" lang="ja-JP" altLang="en-US" dirty="0"/>
              <a:t>それでは、お願いします。</a:t>
            </a:r>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20</a:t>
            </a:fld>
            <a:endParaRPr kumimoji="1" lang="ja-JP" altLang="en-US"/>
          </a:p>
        </p:txBody>
      </p:sp>
    </p:spTree>
    <p:extLst>
      <p:ext uri="{BB962C8B-B14F-4D97-AF65-F5344CB8AC3E}">
        <p14:creationId xmlns:p14="http://schemas.microsoft.com/office/powerpoint/2010/main" val="125869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ありがとうございました（拍手</a:t>
            </a:r>
            <a:r>
              <a:rPr lang="ja-JP" altLang="en-US" dirty="0"/>
              <a:t>）</a:t>
            </a:r>
            <a:endParaRPr lang="en-US" altLang="ja-JP" dirty="0"/>
          </a:p>
          <a:p>
            <a:pPr marL="0" indent="0">
              <a:buNone/>
            </a:pPr>
            <a:endParaRPr kumimoji="1" lang="en-US" altLang="ja-JP" dirty="0"/>
          </a:p>
          <a:p>
            <a:pPr marL="0" indent="0">
              <a:buNone/>
            </a:pPr>
            <a:r>
              <a:rPr lang="ja-JP" altLang="en-US" dirty="0"/>
              <a:t>他にも</a:t>
            </a:r>
            <a:endParaRPr lang="en-US" altLang="ja-JP" dirty="0"/>
          </a:p>
          <a:p>
            <a:pPr marL="0" indent="0">
              <a:buNone/>
            </a:pPr>
            <a:r>
              <a:rPr kumimoji="1" lang="ja-JP" altLang="en-US" dirty="0"/>
              <a:t>消費者ホットラインという消費者トラブルの相談窓口や</a:t>
            </a:r>
            <a:endParaRPr kumimoji="1" lang="en-US" altLang="ja-JP" dirty="0"/>
          </a:p>
          <a:p>
            <a:pPr marL="0" indent="0">
              <a:buNone/>
            </a:pPr>
            <a:r>
              <a:rPr kumimoji="1" lang="ja-JP" altLang="en-US" dirty="0"/>
              <a:t>警察相談専用ダイヤルもあります。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21</a:t>
            </a:fld>
            <a:endParaRPr kumimoji="1" lang="ja-JP" altLang="en-US"/>
          </a:p>
        </p:txBody>
      </p:sp>
    </p:spTree>
    <p:extLst>
      <p:ext uri="{BB962C8B-B14F-4D97-AF65-F5344CB8AC3E}">
        <p14:creationId xmlns:p14="http://schemas.microsoft.com/office/powerpoint/2010/main" val="2136795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消費者ホットラインは、泣き寝入り　い　や　や　で覚えてください。</a:t>
            </a:r>
            <a:endParaRPr kumimoji="1" lang="en-US" altLang="ja-JP" dirty="0"/>
          </a:p>
          <a:p>
            <a:pPr marL="0" indent="0">
              <a:buNone/>
            </a:pPr>
            <a:endParaRPr kumimoji="1" lang="en-US" altLang="ja-JP" dirty="0"/>
          </a:p>
          <a:p>
            <a:pPr marL="0" indent="0">
              <a:buNone/>
            </a:pPr>
            <a:r>
              <a:rPr kumimoji="1" lang="ja-JP" altLang="en-US" dirty="0"/>
              <a:t>では、実際にいまから１８８に電話をかけてみたいと思います。</a:t>
            </a:r>
            <a:endParaRPr kumimoji="1" lang="en-US" altLang="ja-JP" dirty="0"/>
          </a:p>
          <a:p>
            <a:pPr marL="0" indent="0">
              <a:buNone/>
            </a:pPr>
            <a:r>
              <a:rPr kumimoji="1" lang="en-US" altLang="ja-JP" dirty="0"/>
              <a:t>※</a:t>
            </a:r>
            <a:r>
              <a:rPr kumimoji="1" lang="ja-JP" altLang="en-US" dirty="0"/>
              <a:t>実際に携帯でかけてみる</a:t>
            </a:r>
            <a:endParaRPr kumimoji="1" lang="en-US" altLang="ja-JP" dirty="0"/>
          </a:p>
          <a:p>
            <a:pPr marL="0" indent="0">
              <a:buNone/>
            </a:pPr>
            <a:endParaRPr lang="en-US" altLang="ja-JP" dirty="0"/>
          </a:p>
          <a:p>
            <a:pPr marL="0" indent="0">
              <a:buNone/>
            </a:pPr>
            <a:r>
              <a:rPr kumimoji="1" lang="ja-JP" altLang="en-US" dirty="0"/>
              <a:t>音声案内はここの最初の部分だけで、そこからはかかりの人につな</a:t>
            </a:r>
            <a:r>
              <a:rPr lang="ja-JP" altLang="en-US" dirty="0"/>
              <a:t>がるので、面倒だと思わず電話をかけてください。</a:t>
            </a:r>
            <a:endParaRPr kumimoji="1" lang="ja-JP" altLang="en-US" dirty="0"/>
          </a:p>
          <a:p>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22</a:t>
            </a:fld>
            <a:endParaRPr kumimoji="1" lang="ja-JP" altLang="en-US"/>
          </a:p>
        </p:txBody>
      </p:sp>
    </p:spTree>
    <p:extLst>
      <p:ext uri="{BB962C8B-B14F-4D97-AF65-F5344CB8AC3E}">
        <p14:creationId xmlns:p14="http://schemas.microsoft.com/office/powerpoint/2010/main" val="273477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では、今から、また、マイナンバー詐欺に遭わないための注意点についていまから話したいと思います。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indent="0">
              <a:buNone/>
            </a:pPr>
            <a:r>
              <a:rPr kumimoji="1" lang="ja-JP" altLang="en-US" dirty="0"/>
              <a:t>・マイナンバーの手続きで、</a:t>
            </a:r>
            <a:r>
              <a:rPr kumimoji="1" lang="ja-JP" altLang="en-US" b="0" dirty="0"/>
              <a:t>「</a:t>
            </a:r>
            <a:r>
              <a:rPr lang="ja-JP" altLang="en-US" sz="1200" b="0" dirty="0">
                <a:solidFill>
                  <a:srgbClr val="00B050"/>
                </a:solidFill>
              </a:rPr>
              <a:t>銀行口座の暗証番号」「年金や保険」</a:t>
            </a:r>
            <a:r>
              <a:rPr lang="ja-JP" altLang="en-US" sz="1200" dirty="0"/>
              <a:t>の情報などを聞くこと</a:t>
            </a:r>
            <a:r>
              <a:rPr lang="ja-JP" altLang="en-US" sz="1200" u="none" dirty="0"/>
              <a:t>は</a:t>
            </a:r>
            <a:r>
              <a:rPr lang="ja-JP" altLang="en-US" sz="1200" u="none" dirty="0">
                <a:solidFill>
                  <a:srgbClr val="FF0000"/>
                </a:solidFill>
              </a:rPr>
              <a:t>一切ありません</a:t>
            </a:r>
            <a:r>
              <a:rPr lang="ja-JP" altLang="en-US" sz="1200" u="none" dirty="0"/>
              <a:t>。</a:t>
            </a:r>
            <a:endParaRPr lang="en-US" altLang="ja-JP" sz="1200" u="none"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t>・</a:t>
            </a:r>
            <a:r>
              <a:rPr lang="ja-JP" altLang="en-US" sz="1200" u="none" dirty="0">
                <a:solidFill>
                  <a:srgbClr val="FF0000"/>
                </a:solidFill>
              </a:rPr>
              <a:t>ＡＴＭの操作</a:t>
            </a:r>
            <a:r>
              <a:rPr lang="ja-JP" altLang="en-US" sz="1200" u="none" dirty="0"/>
              <a:t>をお願いすることも</a:t>
            </a:r>
            <a:r>
              <a:rPr lang="ja-JP" altLang="en-US" sz="1200" u="none" dirty="0">
                <a:solidFill>
                  <a:srgbClr val="FF0000"/>
                </a:solidFill>
              </a:rPr>
              <a:t>一切ありません。</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23</a:t>
            </a:fld>
            <a:endParaRPr kumimoji="1" lang="ja-JP" altLang="en-US"/>
          </a:p>
        </p:txBody>
      </p:sp>
    </p:spTree>
    <p:extLst>
      <p:ext uri="{BB962C8B-B14F-4D97-AF65-F5344CB8AC3E}">
        <p14:creationId xmlns:p14="http://schemas.microsoft.com/office/powerpoint/2010/main" val="2793019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また、人をだまして、他人のマイナンバーを取得することは法律により罰せられます。しかし、</a:t>
            </a:r>
            <a:r>
              <a:rPr lang="ja-JP" altLang="en-US" sz="1200" dirty="0">
                <a:solidFill>
                  <a:srgbClr val="FF0000"/>
                </a:solidFill>
              </a:rPr>
              <a:t>自分のマイナンバーを他人に教えてしまっても、刑事責任を問われることはありません。</a:t>
            </a:r>
            <a:endParaRPr kumimoji="1" lang="ja-JP" altLang="en-US"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24</a:t>
            </a:fld>
            <a:endParaRPr kumimoji="1" lang="ja-JP" altLang="en-US"/>
          </a:p>
        </p:txBody>
      </p:sp>
    </p:spTree>
    <p:extLst>
      <p:ext uri="{BB962C8B-B14F-4D97-AF65-F5344CB8AC3E}">
        <p14:creationId xmlns:p14="http://schemas.microsoft.com/office/powerpoint/2010/main" val="3936534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いままでは、詐欺にあったときにどうすればいいかなどを話してきましたが、一番いいのは詐欺にあわないことです。</a:t>
            </a:r>
            <a:endParaRPr kumimoji="1" lang="en-US" altLang="ja-JP" dirty="0"/>
          </a:p>
          <a:p>
            <a:pPr marL="0" indent="0">
              <a:buNone/>
            </a:pPr>
            <a:r>
              <a:rPr kumimoji="1" lang="ja-JP" altLang="en-US" dirty="0"/>
              <a:t>今日劇で紹介した詐欺の内容は</a:t>
            </a:r>
            <a:r>
              <a:rPr kumimoji="1" lang="en-US" altLang="ja-JP" dirty="0"/>
              <a:t>ATM</a:t>
            </a:r>
            <a:r>
              <a:rPr kumimoji="1" lang="ja-JP" altLang="en-US" dirty="0"/>
              <a:t>でお金を振り込ませるという内容でしたが、実際には他にも</a:t>
            </a:r>
            <a:endParaRPr kumimoji="1" lang="en-US" altLang="ja-JP" dirty="0"/>
          </a:p>
          <a:p>
            <a:pPr marL="0" indent="0">
              <a:buNone/>
            </a:pPr>
            <a:r>
              <a:rPr kumimoji="1" lang="ja-JP" altLang="en-US" dirty="0"/>
              <a:t>・レターパックでお金を遅らせたり</a:t>
            </a:r>
            <a:endParaRPr kumimoji="1" lang="en-US" altLang="ja-JP" dirty="0"/>
          </a:p>
          <a:p>
            <a:pPr marL="0" indent="0">
              <a:buNone/>
            </a:pPr>
            <a:r>
              <a:rPr kumimoji="1" lang="ja-JP" altLang="en-US" dirty="0"/>
              <a:t>・自宅に直接訪問してお金をだまし取る</a:t>
            </a:r>
            <a:endParaRPr kumimoji="1" lang="en-US" altLang="ja-JP" dirty="0"/>
          </a:p>
          <a:p>
            <a:pPr marL="0" indent="0">
              <a:buNone/>
            </a:pPr>
            <a:r>
              <a:rPr kumimoji="1" lang="ja-JP" altLang="en-US" dirty="0"/>
              <a:t>という詐欺もあります。</a:t>
            </a:r>
            <a:endParaRPr kumimoji="1" lang="en-US" altLang="ja-JP" dirty="0"/>
          </a:p>
          <a:p>
            <a:pPr marL="0" indent="0">
              <a:buNone/>
            </a:pPr>
            <a:endParaRPr lang="en-US" altLang="ja-JP" dirty="0"/>
          </a:p>
          <a:p>
            <a:pPr marL="0" indent="0">
              <a:buNone/>
            </a:pPr>
            <a:r>
              <a:rPr lang="ja-JP" altLang="en-US" dirty="0" err="1"/>
              <a:t>なので</a:t>
            </a:r>
            <a:r>
              <a:rPr lang="ja-JP" altLang="en-US" dirty="0"/>
              <a:t>いまからそのような様々な詐欺に騙されないためにはどうしたらいいか考えていきたいと思います。</a:t>
            </a:r>
            <a:endParaRPr lang="en-US" altLang="ja-JP" dirty="0"/>
          </a:p>
          <a:p>
            <a:pPr marL="0" indent="0">
              <a:buNone/>
            </a:pPr>
            <a:r>
              <a:rPr kumimoji="1" lang="ja-JP" altLang="en-US" dirty="0"/>
              <a:t>それでは、先程のグループで、様々な詐欺に騙されないためにどうしたらよいか話し合ってみたいと思います。それでは話し合いを始めてください。</a:t>
            </a:r>
            <a:endParaRPr kumimoji="1" lang="en-US" altLang="ja-JP" dirty="0"/>
          </a:p>
          <a:p>
            <a:pPr marL="0" indent="0">
              <a:buNone/>
            </a:pPr>
            <a:endParaRPr lang="en-US" altLang="ja-JP" dirty="0"/>
          </a:p>
          <a:p>
            <a:pPr marL="0" indent="0">
              <a:buNone/>
            </a:pPr>
            <a:r>
              <a:rPr kumimoji="1" lang="ja-JP" altLang="en-US" dirty="0"/>
              <a:t>では、そろそろ話し合いをやめてください。</a:t>
            </a:r>
            <a:endParaRPr kumimoji="1" lang="en-US" altLang="ja-JP" dirty="0"/>
          </a:p>
          <a:p>
            <a:pPr marL="0" indent="0">
              <a:buNone/>
            </a:pPr>
            <a:endParaRPr lang="en-US" altLang="ja-JP" dirty="0"/>
          </a:p>
          <a:p>
            <a:pPr marL="0" indent="0">
              <a:buNone/>
            </a:pPr>
            <a:r>
              <a:rPr kumimoji="1" lang="ja-JP" altLang="en-US" dirty="0"/>
              <a:t>どのような意見が出たか少し聞いてみたいと思います。</a:t>
            </a:r>
            <a:endParaRPr kumimoji="1" lang="en-US" altLang="ja-JP" dirty="0"/>
          </a:p>
          <a:p>
            <a:pPr marL="0" indent="0">
              <a:buNone/>
            </a:pPr>
            <a:r>
              <a:rPr lang="ja-JP" altLang="en-US" dirty="0"/>
              <a:t>では、そちらの（女性の）方、詐欺に遭わないようにするためにはどうしたらよいかどのような意見がでましたか？</a:t>
            </a:r>
            <a:endParaRPr lang="en-US" altLang="ja-JP" dirty="0"/>
          </a:p>
          <a:p>
            <a:pPr marL="0" indent="0">
              <a:buNone/>
            </a:pPr>
            <a:r>
              <a:rPr lang="ja-JP" altLang="en-US" dirty="0"/>
              <a:t>「○○・・・」</a:t>
            </a:r>
            <a:endParaRPr lang="en-US" altLang="ja-JP" dirty="0"/>
          </a:p>
          <a:p>
            <a:pPr marL="0" indent="0">
              <a:buNone/>
            </a:pPr>
            <a:r>
              <a:rPr lang="ja-JP" altLang="en-US" dirty="0"/>
              <a:t>ありがとうございます（拍手）</a:t>
            </a:r>
            <a:endParaRPr lang="en-US" altLang="ja-JP" dirty="0"/>
          </a:p>
          <a:p>
            <a:pPr marL="0" indent="0">
              <a:buNone/>
            </a:pPr>
            <a:r>
              <a:rPr kumimoji="1" lang="ja-JP" altLang="en-US" dirty="0"/>
              <a:t>ではこちらの（男性の）方にも聞いてみたいと思います。</a:t>
            </a:r>
            <a:endParaRPr kumimoji="1" lang="en-US" altLang="ja-JP" dirty="0"/>
          </a:p>
          <a:p>
            <a:pPr marL="0" indent="0">
              <a:buNone/>
            </a:pPr>
            <a:r>
              <a:rPr lang="ja-JP" altLang="en-US" dirty="0"/>
              <a:t>ありがとうございます（拍手）</a:t>
            </a:r>
            <a:endParaRPr kumimoji="1" lang="ja-JP" altLang="en-US" dirty="0"/>
          </a:p>
          <a:p>
            <a:endParaRPr kumimoji="1" lang="en-US" altLang="ja-JP" dirty="0"/>
          </a:p>
          <a:p>
            <a:r>
              <a:rPr kumimoji="1" lang="ja-JP" altLang="en-US" dirty="0"/>
              <a:t>（「今出していただいた意見すべて大正解です、ありがとうございます！」）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25</a:t>
            </a:fld>
            <a:endParaRPr kumimoji="1" lang="ja-JP" altLang="en-US"/>
          </a:p>
        </p:txBody>
      </p:sp>
    </p:spTree>
    <p:extLst>
      <p:ext uri="{BB962C8B-B14F-4D97-AF65-F5344CB8AC3E}">
        <p14:creationId xmlns:p14="http://schemas.microsoft.com/office/powerpoint/2010/main" val="1468683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他にも、様々な詐欺に騙されないためには</a:t>
            </a:r>
            <a:endParaRPr kumimoji="1" lang="en-US" altLang="ja-JP" dirty="0"/>
          </a:p>
          <a:p>
            <a:r>
              <a:rPr lang="ja-JP" altLang="ja-JP" dirty="0"/>
              <a:t>最近流行している詐欺を把握しておく。</a:t>
            </a:r>
          </a:p>
          <a:p>
            <a:r>
              <a:rPr lang="ja-JP" altLang="ja-JP" dirty="0"/>
              <a:t>何かおかしいなと思ったら</a:t>
            </a:r>
            <a:r>
              <a:rPr lang="ja-JP" altLang="en-US" dirty="0"/>
              <a:t>消費者ホットラインや警察相談専用ダイヤル</a:t>
            </a:r>
            <a:r>
              <a:rPr lang="ja-JP" altLang="ja-JP" dirty="0"/>
              <a:t>などにすぐ相談する。</a:t>
            </a:r>
          </a:p>
          <a:p>
            <a:r>
              <a:rPr lang="ja-JP" altLang="ja-JP" dirty="0"/>
              <a:t>何かおかしいなと思ったらすぐに電話を切る。</a:t>
            </a:r>
          </a:p>
          <a:p>
            <a:r>
              <a:rPr lang="ja-JP" altLang="ja-JP" dirty="0"/>
              <a:t>相談しやすい人を見つけておく。</a:t>
            </a:r>
          </a:p>
          <a:p>
            <a:r>
              <a:rPr lang="ja-JP" altLang="ja-JP" dirty="0"/>
              <a:t>怪しい電話がかかってきたことを</a:t>
            </a:r>
            <a:r>
              <a:rPr lang="ja-JP" altLang="en-US" dirty="0"/>
              <a:t>家族や</a:t>
            </a:r>
            <a:r>
              <a:rPr lang="ja-JP" altLang="ja-JP" dirty="0"/>
              <a:t>友人と共有するなど，日頃から情報交換を行う。</a:t>
            </a:r>
            <a:endParaRPr lang="en-US" altLang="ja-JP" dirty="0"/>
          </a:p>
          <a:p>
            <a:r>
              <a:rPr lang="ja-JP" altLang="en-US" dirty="0"/>
              <a:t>誰でもだまされる可能性があることを頭に入れておく。</a:t>
            </a:r>
            <a:endParaRPr lang="en-US" altLang="ja-JP" dirty="0"/>
          </a:p>
          <a:p>
            <a:r>
              <a:rPr lang="ja-JP" altLang="en-US" dirty="0"/>
              <a:t>自動通話録音装置を電話に取り付ける。</a:t>
            </a:r>
          </a:p>
          <a:p>
            <a:endParaRPr lang="en-US" altLang="ja-JP" dirty="0"/>
          </a:p>
          <a:p>
            <a:r>
              <a:rPr lang="ja-JP" altLang="en-US" dirty="0"/>
              <a:t>という方法があります。</a:t>
            </a:r>
            <a:endParaRPr lang="en-US" altLang="ja-JP" dirty="0"/>
          </a:p>
          <a:p>
            <a:r>
              <a:rPr lang="ja-JP" altLang="en-US" dirty="0"/>
              <a:t>一番最後に出てきたうそ電話サギ撃退装置についていまから警察の方に詳しい説明を頂きたいと思います。</a:t>
            </a:r>
            <a:endParaRPr lang="en-US" altLang="ja-JP" dirty="0"/>
          </a:p>
          <a:p>
            <a:r>
              <a:rPr lang="ja-JP" altLang="en-US" dirty="0"/>
              <a:t>よろしくお願いします。</a:t>
            </a:r>
            <a:endParaRPr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26</a:t>
            </a:fld>
            <a:endParaRPr kumimoji="1" lang="ja-JP" altLang="en-US"/>
          </a:p>
        </p:txBody>
      </p:sp>
    </p:spTree>
    <p:extLst>
      <p:ext uri="{BB962C8B-B14F-4D97-AF65-F5344CB8AC3E}">
        <p14:creationId xmlns:p14="http://schemas.microsoft.com/office/powerpoint/2010/main" val="2046486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警察の方のお話し</a:t>
            </a:r>
            <a:endParaRPr kumimoji="1" lang="en-US" altLang="ja-JP" dirty="0"/>
          </a:p>
          <a:p>
            <a:endParaRPr kumimoji="1" lang="en-US" altLang="ja-JP" dirty="0"/>
          </a:p>
          <a:p>
            <a:r>
              <a:rPr kumimoji="1" lang="ja-JP" altLang="en-US" dirty="0"/>
              <a:t>ありがとうございました～！（拍手）</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27</a:t>
            </a:fld>
            <a:endParaRPr kumimoji="1" lang="ja-JP" altLang="en-US"/>
          </a:p>
        </p:txBody>
      </p:sp>
    </p:spTree>
    <p:extLst>
      <p:ext uri="{BB962C8B-B14F-4D97-AF65-F5344CB8AC3E}">
        <p14:creationId xmlns:p14="http://schemas.microsoft.com/office/powerpoint/2010/main" val="1656439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b="0" dirty="0"/>
              <a:t>では、今から、今日の講座の復習をしていきたいと思います。</a:t>
            </a:r>
            <a:endParaRPr kumimoji="1" lang="en-US" altLang="ja-JP" sz="1200" b="0" dirty="0"/>
          </a:p>
          <a:p>
            <a:pPr marL="0" indent="0">
              <a:buNone/>
            </a:pPr>
            <a:r>
              <a:rPr lang="ja-JP" altLang="en-US" sz="1200" b="0" dirty="0"/>
              <a:t>今配っている紙を見てください。</a:t>
            </a:r>
            <a:endParaRPr lang="en-US" altLang="ja-JP" sz="1200" b="0" dirty="0"/>
          </a:p>
          <a:p>
            <a:pPr marL="0" indent="0">
              <a:buNone/>
            </a:pPr>
            <a:r>
              <a:rPr lang="ja-JP" altLang="en-US" sz="1200" b="0" dirty="0"/>
              <a:t>みなさん全員にいきわたりましたか？（配布資料がいきわたってるか確認する）</a:t>
            </a:r>
            <a:endParaRPr lang="en-US" altLang="ja-JP" sz="1200" b="0" dirty="0"/>
          </a:p>
          <a:p>
            <a:pPr marL="0" indent="0">
              <a:buNone/>
            </a:pPr>
            <a:endParaRPr lang="en-US" altLang="ja-JP" sz="1200" b="0" dirty="0"/>
          </a:p>
          <a:p>
            <a:pPr marL="0" indent="0">
              <a:buNone/>
            </a:pPr>
            <a:r>
              <a:rPr lang="ja-JP" altLang="en-US" sz="1200" b="0" dirty="0"/>
              <a:t>それでは上の方から復習をしていきたいと思います。</a:t>
            </a:r>
            <a:endParaRPr lang="en-US" altLang="ja-JP" sz="1200" b="0" dirty="0"/>
          </a:p>
          <a:p>
            <a:pPr marL="0" indent="0">
              <a:buNone/>
            </a:pPr>
            <a:r>
              <a:rPr lang="ja-JP" altLang="en-US" sz="1200" b="0" dirty="0"/>
              <a:t>まず、だまされたら、先程の話にもあったように</a:t>
            </a:r>
            <a:endParaRPr lang="en-US" altLang="ja-JP" sz="1200" b="0" dirty="0"/>
          </a:p>
          <a:p>
            <a:pPr marL="0" indent="0">
              <a:buNone/>
            </a:pPr>
            <a:r>
              <a:rPr lang="ja-JP" altLang="en-US" sz="1200" b="0" dirty="0"/>
              <a:t>悲しい・情けない・つらい・悔しい</a:t>
            </a:r>
            <a:endParaRPr lang="en-US" altLang="ja-JP" sz="1200" b="0" dirty="0"/>
          </a:p>
          <a:p>
            <a:pPr marL="0" indent="0">
              <a:buNone/>
            </a:pPr>
            <a:r>
              <a:rPr lang="ja-JP" altLang="en-US" sz="1200" b="0" dirty="0"/>
              <a:t>など様々な思いになると思うのですが、</a:t>
            </a:r>
            <a:endParaRPr lang="en-US" altLang="ja-JP" sz="1200" b="0" dirty="0"/>
          </a:p>
          <a:p>
            <a:pPr marL="0" indent="0">
              <a:buNone/>
            </a:pPr>
            <a:r>
              <a:rPr lang="ja-JP" altLang="en-US" sz="1200" b="0" dirty="0"/>
              <a:t>いちばん悪いのは業者です。自分を責める必要は全くありません。</a:t>
            </a:r>
            <a:endParaRPr lang="en-US" altLang="ja-JP" sz="1200" b="0" dirty="0"/>
          </a:p>
          <a:p>
            <a:pPr marL="0" indent="0">
              <a:buNone/>
            </a:pPr>
            <a:endParaRPr lang="en-US" altLang="ja-JP" sz="1400" b="0" dirty="0"/>
          </a:p>
          <a:p>
            <a:pPr marL="0" indent="0">
              <a:buNone/>
            </a:pPr>
            <a:r>
              <a:rPr lang="ja-JP" altLang="en-US" sz="1400" b="0" dirty="0"/>
              <a:t>では、次にいきます。だまされないためには先ほども話したのですが</a:t>
            </a:r>
            <a:endParaRPr lang="en-US" altLang="ja-JP" sz="1400" b="0" dirty="0"/>
          </a:p>
          <a:p>
            <a:pPr marL="0" indent="0">
              <a:buNone/>
            </a:pPr>
            <a:r>
              <a:rPr lang="ja-JP" altLang="en-US" sz="1200" b="0" dirty="0"/>
              <a:t>何かおかしいなと思ったら消費者ホットラインや警察相談専用ダイヤルにすぐ相談して、</a:t>
            </a:r>
            <a:endParaRPr lang="en-US" altLang="ja-JP" sz="1200" b="0" dirty="0"/>
          </a:p>
          <a:p>
            <a:pPr marL="0" indent="0">
              <a:buNone/>
            </a:pPr>
            <a:r>
              <a:rPr lang="ja-JP" altLang="ja-JP" sz="1200" b="0" dirty="0"/>
              <a:t>怪しい電話がかかってきたことを</a:t>
            </a:r>
            <a:r>
              <a:rPr lang="ja-JP" altLang="en-US" sz="1200" b="0" dirty="0"/>
              <a:t>家族や</a:t>
            </a:r>
            <a:r>
              <a:rPr lang="ja-JP" altLang="ja-JP" sz="1200" b="0" dirty="0"/>
              <a:t>友人と共有するなど，日頃から情報交換を</a:t>
            </a:r>
            <a:r>
              <a:rPr lang="ja-JP" altLang="en-US" sz="1200" b="0" dirty="0"/>
              <a:t>行ってください</a:t>
            </a:r>
            <a:r>
              <a:rPr lang="ja-JP" altLang="ja-JP" sz="1200" b="0" dirty="0"/>
              <a:t>。</a:t>
            </a:r>
            <a:endParaRPr lang="en-US" altLang="ja-JP" sz="1200" b="0" dirty="0"/>
          </a:p>
          <a:p>
            <a:pPr marL="0" indent="0">
              <a:buNone/>
            </a:pPr>
            <a:r>
              <a:rPr lang="ja-JP" altLang="en-US" sz="1200" b="0" dirty="0"/>
              <a:t>そして誰でもだまされる可能性があるということを頭に入れておいてください。</a:t>
            </a:r>
            <a:endParaRPr lang="en-US" altLang="ja-JP" sz="1200" b="0" dirty="0"/>
          </a:p>
          <a:p>
            <a:pPr marL="0" indent="0">
              <a:buNone/>
            </a:pPr>
            <a:endParaRPr lang="en-US" altLang="ja-JP" sz="1200" b="0" dirty="0"/>
          </a:p>
          <a:p>
            <a:pPr marL="0" indent="0">
              <a:buNone/>
            </a:pPr>
            <a:r>
              <a:rPr lang="ja-JP" altLang="en-US" sz="1200" b="0" dirty="0"/>
              <a:t>この紙は、電話の前に貼っていただいて、すぐに電話がかけられるようにしてください。</a:t>
            </a:r>
            <a:endParaRPr lang="en-US" altLang="ja-JP" sz="1200" b="0" dirty="0"/>
          </a:p>
          <a:p>
            <a:pPr marL="0" indent="0">
              <a:buNone/>
            </a:pPr>
            <a:endParaRPr lang="en-US" altLang="ja-JP" b="0" dirty="0"/>
          </a:p>
          <a:p>
            <a:endParaRPr kumimoji="1" lang="ja-JP" altLang="en-US" b="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28</a:t>
            </a:fld>
            <a:endParaRPr kumimoji="1" lang="ja-JP" altLang="en-US"/>
          </a:p>
        </p:txBody>
      </p:sp>
    </p:spTree>
    <p:extLst>
      <p:ext uri="{BB962C8B-B14F-4D97-AF65-F5344CB8AC3E}">
        <p14:creationId xmlns:p14="http://schemas.microsoft.com/office/powerpoint/2010/main" val="181937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200" b="0" dirty="0"/>
              <a:t>最後に一番下に</a:t>
            </a:r>
            <a:endParaRPr lang="en-US" altLang="ja-JP" sz="1200" b="0" dirty="0"/>
          </a:p>
          <a:p>
            <a:r>
              <a:rPr kumimoji="1" lang="ja-JP" altLang="ja-JP" sz="1200" b="0" kern="1200" dirty="0">
                <a:solidFill>
                  <a:schemeClr val="tx1"/>
                </a:solidFill>
                <a:effectLst/>
                <a:latin typeface="+mn-lt"/>
                <a:ea typeface="+mn-ea"/>
                <a:cs typeface="+mn-cs"/>
              </a:rPr>
              <a:t>今日の学びを誰に伝えたいですか？</a:t>
            </a:r>
            <a:r>
              <a:rPr kumimoji="1" lang="ja-JP" altLang="en-US" sz="1200" b="0" kern="1200" dirty="0">
                <a:solidFill>
                  <a:schemeClr val="tx1"/>
                </a:solidFill>
                <a:effectLst/>
                <a:latin typeface="+mn-lt"/>
                <a:ea typeface="+mn-ea"/>
                <a:cs typeface="+mn-cs"/>
              </a:rPr>
              <a:t>　という項目と</a:t>
            </a:r>
            <a:endParaRPr kumimoji="1" lang="ja-JP" altLang="ja-JP" sz="1200" b="0" kern="1200" dirty="0">
              <a:solidFill>
                <a:schemeClr val="tx1"/>
              </a:solidFill>
              <a:effectLst/>
              <a:latin typeface="+mn-lt"/>
              <a:ea typeface="+mn-ea"/>
              <a:cs typeface="+mn-cs"/>
            </a:endParaRPr>
          </a:p>
          <a:p>
            <a:r>
              <a:rPr kumimoji="1" lang="en-US" altLang="ja-JP" sz="1200" b="0" kern="1200" dirty="0">
                <a:solidFill>
                  <a:schemeClr val="tx1"/>
                </a:solidFill>
                <a:effectLst/>
                <a:latin typeface="+mn-lt"/>
                <a:ea typeface="+mn-ea"/>
                <a:cs typeface="+mn-cs"/>
              </a:rPr>
              <a:t> </a:t>
            </a:r>
            <a:r>
              <a:rPr kumimoji="1" lang="ja-JP" altLang="ja-JP" sz="1200" b="0" kern="1200" dirty="0">
                <a:solidFill>
                  <a:schemeClr val="tx1"/>
                </a:solidFill>
                <a:effectLst/>
                <a:latin typeface="+mn-lt"/>
                <a:ea typeface="+mn-ea"/>
                <a:cs typeface="+mn-cs"/>
              </a:rPr>
              <a:t>どんなことを伝えたいですか？</a:t>
            </a:r>
            <a:r>
              <a:rPr kumimoji="1" lang="ja-JP" altLang="en-US" sz="1200" b="0" kern="1200" dirty="0">
                <a:solidFill>
                  <a:schemeClr val="tx1"/>
                </a:solidFill>
                <a:effectLst/>
                <a:latin typeface="+mn-lt"/>
                <a:ea typeface="+mn-ea"/>
                <a:cs typeface="+mn-cs"/>
              </a:rPr>
              <a:t>　という項目があると思います。</a:t>
            </a:r>
            <a:endParaRPr kumimoji="1" lang="en-US" altLang="ja-JP"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そこに記入をお願いします。</a:t>
            </a:r>
            <a:endParaRPr kumimoji="1" lang="en-US" altLang="ja-JP" sz="1200" b="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29</a:t>
            </a:fld>
            <a:endParaRPr kumimoji="1" lang="ja-JP" altLang="en-US"/>
          </a:p>
        </p:txBody>
      </p:sp>
    </p:spTree>
    <p:extLst>
      <p:ext uri="{BB962C8B-B14F-4D97-AF65-F5344CB8AC3E}">
        <p14:creationId xmlns:p14="http://schemas.microsoft.com/office/powerpoint/2010/main" val="26274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200"/>
              </a:lnSpc>
            </a:pPr>
            <a:r>
              <a:rPr kumimoji="1" lang="ja-JP" altLang="en-US" sz="1200" b="0" dirty="0"/>
              <a:t>詐欺師役①：「ぷるるる・・・ぷるるる・・・</a:t>
            </a:r>
            <a:endParaRPr kumimoji="1" lang="en-US" altLang="ja-JP" sz="1200" b="0" dirty="0"/>
          </a:p>
          <a:p>
            <a:pPr>
              <a:lnSpc>
                <a:spcPts val="2200"/>
              </a:lnSpc>
            </a:pPr>
            <a:r>
              <a:rPr lang="ja-JP" altLang="en-US" sz="1200" b="0" dirty="0"/>
              <a:t>　　　　　　　　　</a:t>
            </a:r>
            <a:r>
              <a:rPr kumimoji="1" lang="ja-JP" altLang="en-US" sz="1200" b="0" dirty="0"/>
              <a:t>こんにちは～。わたくし</a:t>
            </a:r>
            <a:r>
              <a:rPr kumimoji="1" lang="en-US" altLang="ja-JP" sz="1200" b="0" dirty="0"/>
              <a:t>××</a:t>
            </a:r>
            <a:r>
              <a:rPr kumimoji="1" lang="ja-JP" altLang="en-US" sz="1200" b="0" dirty="0"/>
              <a:t>市役所の</a:t>
            </a:r>
            <a:r>
              <a:rPr lang="ja-JP" altLang="en-US" sz="1200" b="0" dirty="0"/>
              <a:t>△△</a:t>
            </a:r>
            <a:r>
              <a:rPr kumimoji="1" lang="ja-JP" altLang="en-US" sz="1200" b="0" dirty="0"/>
              <a:t>と申します。</a:t>
            </a:r>
            <a:endParaRPr kumimoji="1" lang="en-US" altLang="ja-JP" sz="1200" b="0" dirty="0"/>
          </a:p>
          <a:p>
            <a:pPr>
              <a:lnSpc>
                <a:spcPts val="2200"/>
              </a:lnSpc>
            </a:pPr>
            <a:r>
              <a:rPr lang="ja-JP" altLang="en-US" sz="1200" b="0" dirty="0"/>
              <a:t>　　　　　　　　　○○さんのお電話でお間違いないでしょうか？」</a:t>
            </a:r>
            <a:endParaRPr lang="en-US" altLang="ja-JP" sz="1200" b="0" dirty="0"/>
          </a:p>
          <a:p>
            <a:pPr>
              <a:lnSpc>
                <a:spcPts val="2200"/>
              </a:lnSpc>
            </a:pPr>
            <a:endParaRPr kumimoji="1" lang="en-US" altLang="ja-JP" sz="1200" b="0" dirty="0"/>
          </a:p>
          <a:p>
            <a:pPr>
              <a:lnSpc>
                <a:spcPts val="2200"/>
              </a:lnSpc>
            </a:pPr>
            <a:r>
              <a:rPr lang="ja-JP" altLang="en-US" sz="1200" b="0" dirty="0"/>
              <a:t>○○さん：　　「はいそうです</a:t>
            </a:r>
            <a:r>
              <a:rPr kumimoji="1" lang="ja-JP" altLang="en-US" sz="1200" b="0" dirty="0"/>
              <a:t>」</a:t>
            </a:r>
            <a:endParaRPr kumimoji="1" lang="en-US" altLang="ja-JP" sz="1200" b="0" dirty="0"/>
          </a:p>
          <a:p>
            <a:pPr>
              <a:lnSpc>
                <a:spcPts val="2200"/>
              </a:lnSpc>
            </a:pPr>
            <a:endParaRPr lang="en-US" altLang="ja-JP" sz="1200" b="0" dirty="0"/>
          </a:p>
          <a:p>
            <a:pPr>
              <a:lnSpc>
                <a:spcPts val="2200"/>
              </a:lnSpc>
            </a:pPr>
            <a:r>
              <a:rPr lang="ja-JP" altLang="en-US" sz="1200" b="0" dirty="0"/>
              <a:t>詐欺師役①：「実は</a:t>
            </a:r>
            <a:r>
              <a:rPr kumimoji="1" lang="ja-JP" altLang="en-US" sz="1200" b="0" dirty="0"/>
              <a:t>ですね、マイナンバーに</a:t>
            </a:r>
            <a:r>
              <a:rPr lang="ja-JP" altLang="en-US" sz="1200" b="0" dirty="0"/>
              <a:t>ついてなのですが</a:t>
            </a:r>
            <a:r>
              <a:rPr kumimoji="1" lang="ja-JP" altLang="en-US" sz="1200" b="0" dirty="0"/>
              <a:t>○○さんのマイナン　　　　　</a:t>
            </a:r>
            <a:endParaRPr kumimoji="1" lang="en-US" altLang="ja-JP" sz="1200" b="0" dirty="0"/>
          </a:p>
          <a:p>
            <a:pPr>
              <a:lnSpc>
                <a:spcPts val="2200"/>
              </a:lnSpc>
            </a:pPr>
            <a:r>
              <a:rPr lang="ja-JP" altLang="en-US" sz="1200" b="0" dirty="0"/>
              <a:t>　　　　　　　　　</a:t>
            </a:r>
            <a:r>
              <a:rPr kumimoji="1" lang="ja-JP" altLang="en-US" sz="1200" b="0" dirty="0"/>
              <a:t>バーが流失しております。</a:t>
            </a:r>
            <a:endParaRPr kumimoji="1" lang="en-US" altLang="ja-JP" sz="1200" b="0" dirty="0"/>
          </a:p>
          <a:p>
            <a:pPr>
              <a:lnSpc>
                <a:spcPts val="2200"/>
              </a:lnSpc>
            </a:pPr>
            <a:r>
              <a:rPr lang="ja-JP" altLang="en-US" sz="1200" b="0" dirty="0"/>
              <a:t>　　　　　　　　　こちらでマイナンバー変更の手続きを行いますので、確認のために</a:t>
            </a:r>
            <a:endParaRPr lang="en-US" altLang="ja-JP" sz="1200" b="0" dirty="0"/>
          </a:p>
          <a:p>
            <a:pPr>
              <a:lnSpc>
                <a:spcPts val="2200"/>
              </a:lnSpc>
            </a:pPr>
            <a:r>
              <a:rPr lang="ja-JP" altLang="en-US" sz="1200" b="0" dirty="0"/>
              <a:t>　　　　　　　　　マイナンバーを読み上げていただけますか？？」</a:t>
            </a:r>
            <a:endParaRPr lang="en-US" altLang="ja-JP" sz="1200" b="0" dirty="0"/>
          </a:p>
          <a:p>
            <a:pPr>
              <a:lnSpc>
                <a:spcPts val="2200"/>
              </a:lnSpc>
            </a:pPr>
            <a:endParaRPr kumimoji="1" lang="en-US" altLang="ja-JP" sz="1200" b="0" dirty="0"/>
          </a:p>
          <a:p>
            <a:pPr>
              <a:lnSpc>
                <a:spcPts val="2200"/>
              </a:lnSpc>
            </a:pPr>
            <a:r>
              <a:rPr lang="ja-JP" altLang="en-US" sz="1200" b="0" dirty="0"/>
              <a:t>○○さん：　　「１２３４５６７８９０１２です」</a:t>
            </a:r>
            <a:endParaRPr lang="en-US" altLang="ja-JP" sz="1200" b="0" dirty="0"/>
          </a:p>
          <a:p>
            <a:pPr>
              <a:lnSpc>
                <a:spcPts val="2200"/>
              </a:lnSpc>
            </a:pPr>
            <a:r>
              <a:rPr lang="ja-JP" altLang="en-US" sz="1200" b="0" dirty="0"/>
              <a:t>　　　　　　　　　（あらかじめ作成しておいた偽のマイナンバーカードを使用）　　　　　　　　</a:t>
            </a:r>
            <a:endParaRPr lang="en-US" altLang="ja-JP" sz="1200" b="0" dirty="0"/>
          </a:p>
          <a:p>
            <a:pPr>
              <a:lnSpc>
                <a:spcPts val="2200"/>
              </a:lnSpc>
            </a:pPr>
            <a:endParaRPr kumimoji="1" lang="en-US" altLang="ja-JP" sz="1200" b="0" dirty="0"/>
          </a:p>
          <a:p>
            <a:pPr>
              <a:lnSpc>
                <a:spcPts val="2200"/>
              </a:lnSpc>
            </a:pPr>
            <a:r>
              <a:rPr lang="ja-JP" altLang="en-US" sz="1200" b="0" dirty="0"/>
              <a:t>詐欺師役①：「１２３４５６７８９０１２　でお間違いないですね？」</a:t>
            </a:r>
            <a:endParaRPr lang="en-US" altLang="ja-JP" sz="1200" b="0" dirty="0"/>
          </a:p>
          <a:p>
            <a:pPr>
              <a:lnSpc>
                <a:spcPts val="2200"/>
              </a:lnSpc>
            </a:pPr>
            <a:endParaRPr kumimoji="1" lang="en-US" altLang="ja-JP" sz="1200" b="0" dirty="0"/>
          </a:p>
          <a:p>
            <a:pPr>
              <a:lnSpc>
                <a:spcPts val="2200"/>
              </a:lnSpc>
            </a:pPr>
            <a:r>
              <a:rPr lang="ja-JP" altLang="en-US" sz="1200" b="0" dirty="0"/>
              <a:t>○○さん：　　　「はい」</a:t>
            </a:r>
            <a:endParaRPr lang="en-US" altLang="ja-JP" sz="1200" b="0" dirty="0"/>
          </a:p>
          <a:p>
            <a:pPr>
              <a:lnSpc>
                <a:spcPts val="2200"/>
              </a:lnSpc>
            </a:pPr>
            <a:endParaRPr kumimoji="1" lang="en-US" altLang="ja-JP" sz="1200" b="0" dirty="0"/>
          </a:p>
          <a:p>
            <a:pPr>
              <a:lnSpc>
                <a:spcPts val="2200"/>
              </a:lnSpc>
            </a:pPr>
            <a:r>
              <a:rPr lang="ja-JP" altLang="en-US" sz="1200" b="0" dirty="0"/>
              <a:t>詐欺師役①：「ありがとうございます。ではこちらでお手続いたしますのでご安心</a:t>
            </a:r>
            <a:r>
              <a:rPr lang="ja-JP" altLang="en-US" sz="1200" b="0" dirty="0" err="1"/>
              <a:t>く</a:t>
            </a:r>
            <a:r>
              <a:rPr lang="ja-JP" altLang="en-US" sz="1200" b="0" dirty="0"/>
              <a:t>　　</a:t>
            </a:r>
            <a:endParaRPr lang="en-US" altLang="ja-JP" sz="1200" b="0" dirty="0"/>
          </a:p>
          <a:p>
            <a:pPr>
              <a:lnSpc>
                <a:spcPts val="2200"/>
              </a:lnSpc>
            </a:pPr>
            <a:r>
              <a:rPr lang="ja-JP" altLang="en-US" sz="1200" b="0" dirty="0"/>
              <a:t>　　　　　　　　　ださい」</a:t>
            </a:r>
            <a:endParaRPr lang="en-US" altLang="ja-JP" sz="1200" b="0" dirty="0"/>
          </a:p>
          <a:p>
            <a:pPr>
              <a:lnSpc>
                <a:spcPts val="2200"/>
              </a:lnSpc>
            </a:pPr>
            <a:r>
              <a:rPr lang="ja-JP" altLang="en-US" sz="1200" b="0" dirty="0"/>
              <a:t>（変更されたマイナンバーは後日郵送でお伝えいたします）</a:t>
            </a:r>
            <a:endParaRPr lang="en-US" altLang="ja-JP" sz="1200" b="0" dirty="0"/>
          </a:p>
          <a:p>
            <a:pPr>
              <a:lnSpc>
                <a:spcPts val="2200"/>
              </a:lnSpc>
            </a:pPr>
            <a:r>
              <a:rPr lang="ja-JP" altLang="en-US" sz="1200" b="0" dirty="0"/>
              <a:t>　　　　　　　　「では、失礼いたします」</a:t>
            </a:r>
            <a:endParaRPr kumimoji="1" lang="ja-JP" altLang="en-US" sz="1200" b="0" dirty="0"/>
          </a:p>
          <a:p>
            <a:endParaRPr kumimoji="1" lang="ja-JP" altLang="en-US" b="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3</a:t>
            </a:fld>
            <a:endParaRPr kumimoji="1" lang="ja-JP" altLang="en-US"/>
          </a:p>
        </p:txBody>
      </p:sp>
    </p:spTree>
    <p:extLst>
      <p:ext uri="{BB962C8B-B14F-4D97-AF65-F5344CB8AC3E}">
        <p14:creationId xmlns:p14="http://schemas.microsoft.com/office/powerpoint/2010/main" val="2194792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今発表してくれたように今日の講座のことを、友人や家族など誰かに伝えることでいろんな人に知識が身に付き、だまされにくくなります。そして、それはみんなの被害の減少につながりますので、みなっさんぜひ、今日の講座の内容をだれかに伝え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30</a:t>
            </a:fld>
            <a:endParaRPr kumimoji="1" lang="ja-JP" altLang="en-US"/>
          </a:p>
        </p:txBody>
      </p:sp>
    </p:spTree>
    <p:extLst>
      <p:ext uri="{BB962C8B-B14F-4D97-AF65-F5344CB8AC3E}">
        <p14:creationId xmlns:p14="http://schemas.microsoft.com/office/powerpoint/2010/main" val="3644261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accent1"/>
                </a:solidFill>
              </a:rPr>
              <a:t>たくさんの人に今日の学びを共有してください。</a:t>
            </a:r>
            <a:br>
              <a:rPr kumimoji="1" lang="en-US" altLang="ja-JP" sz="1200" dirty="0">
                <a:solidFill>
                  <a:schemeClr val="accent1"/>
                </a:solidFill>
              </a:rPr>
            </a:br>
            <a:br>
              <a:rPr kumimoji="1" lang="en-US" altLang="ja-JP" sz="1200" dirty="0">
                <a:solidFill>
                  <a:schemeClr val="accent1"/>
                </a:solidFill>
              </a:rPr>
            </a:br>
            <a:r>
              <a:rPr kumimoji="1" lang="ja-JP" altLang="en-US" sz="1200" dirty="0">
                <a:solidFill>
                  <a:schemeClr val="accent1"/>
                </a:solidFill>
              </a:rPr>
              <a:t>本日は、貴重なお時間をありがとうございました。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31</a:t>
            </a:fld>
            <a:endParaRPr kumimoji="1" lang="ja-JP" altLang="en-US"/>
          </a:p>
        </p:txBody>
      </p:sp>
    </p:spTree>
    <p:extLst>
      <p:ext uri="{BB962C8B-B14F-4D97-AF65-F5344CB8AC3E}">
        <p14:creationId xmlns:p14="http://schemas.microsoft.com/office/powerpoint/2010/main" val="135980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ナレーション：「金曜日の午後二時・・・」</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4</a:t>
            </a:fld>
            <a:endParaRPr kumimoji="1" lang="ja-JP" altLang="en-US"/>
          </a:p>
        </p:txBody>
      </p:sp>
    </p:spTree>
    <p:extLst>
      <p:ext uri="{BB962C8B-B14F-4D97-AF65-F5344CB8AC3E}">
        <p14:creationId xmlns:p14="http://schemas.microsoft.com/office/powerpoint/2010/main" val="101009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dirty="0"/>
              <a:t>詐欺師役②：「ぷるるる・・・ぷるるる・・・</a:t>
            </a:r>
            <a:endParaRPr lang="en-US" altLang="ja-JP" sz="1200" b="0" dirty="0"/>
          </a:p>
          <a:p>
            <a:r>
              <a:rPr kumimoji="1" lang="ja-JP" altLang="en-US" sz="1200" b="0" dirty="0"/>
              <a:t>　　　　　　　　　こんにちは。わたくし消費生活センターの</a:t>
            </a:r>
            <a:r>
              <a:rPr lang="ja-JP" altLang="en-US" sz="1200" b="0" dirty="0"/>
              <a:t>▲▲</a:t>
            </a:r>
            <a:r>
              <a:rPr kumimoji="1" lang="ja-JP" altLang="en-US" sz="1200" b="0" dirty="0"/>
              <a:t>と申しま</a:t>
            </a:r>
            <a:r>
              <a:rPr lang="ja-JP" altLang="en-US" sz="1200" b="0" dirty="0"/>
              <a:t>すが、　　　</a:t>
            </a:r>
            <a:endParaRPr lang="en-US" altLang="ja-JP" sz="1200" b="0" dirty="0"/>
          </a:p>
          <a:p>
            <a:r>
              <a:rPr lang="ja-JP" altLang="en-US" sz="1200" b="0" dirty="0"/>
              <a:t>　　　　　　　　　○○さんのお宅でお間違いないでしょうか？」</a:t>
            </a:r>
            <a:endParaRPr lang="en-US" altLang="ja-JP" sz="1200" b="0" dirty="0"/>
          </a:p>
          <a:p>
            <a:endParaRPr kumimoji="1" lang="en-US" altLang="ja-JP" sz="1200" b="0" dirty="0"/>
          </a:p>
          <a:p>
            <a:r>
              <a:rPr kumimoji="1" lang="ja-JP" altLang="en-US" sz="1200" b="0" dirty="0"/>
              <a:t>○○さん：　　「はい、そうです」</a:t>
            </a:r>
            <a:endParaRPr kumimoji="1" lang="en-US" altLang="ja-JP" sz="1200" b="0" dirty="0"/>
          </a:p>
          <a:p>
            <a:endParaRPr lang="en-US" altLang="ja-JP" sz="1200" b="0" dirty="0"/>
          </a:p>
          <a:p>
            <a:r>
              <a:rPr kumimoji="1" lang="ja-JP" altLang="en-US" sz="1200" b="0" dirty="0"/>
              <a:t>詐欺師役②：「最近市役所職員をなのる人から電話でマイナンバーを聞かれ　　　　</a:t>
            </a:r>
            <a:endParaRPr kumimoji="1" lang="en-US" altLang="ja-JP" sz="1200" b="0" dirty="0"/>
          </a:p>
          <a:p>
            <a:r>
              <a:rPr lang="ja-JP" altLang="en-US" sz="1200" b="0" dirty="0"/>
              <a:t>　　　　　　　　　</a:t>
            </a:r>
            <a:r>
              <a:rPr kumimoji="1" lang="ja-JP" altLang="en-US" sz="1200" b="0" dirty="0"/>
              <a:t>たことはありませんか？」</a:t>
            </a:r>
            <a:endParaRPr kumimoji="1" lang="en-US" altLang="ja-JP" sz="1200" b="0" dirty="0"/>
          </a:p>
          <a:p>
            <a:endParaRPr lang="en-US" altLang="ja-JP" sz="1200" b="0" dirty="0"/>
          </a:p>
          <a:p>
            <a:r>
              <a:rPr lang="ja-JP" altLang="en-US" sz="1200" b="0" dirty="0"/>
              <a:t>○○さん：　　</a:t>
            </a:r>
            <a:r>
              <a:rPr kumimoji="1" lang="ja-JP" altLang="en-US" sz="1200" b="0" dirty="0"/>
              <a:t>「はい、この間きかれました」</a:t>
            </a:r>
            <a:endParaRPr kumimoji="1" lang="en-US" altLang="ja-JP" sz="1200" b="0" dirty="0"/>
          </a:p>
          <a:p>
            <a:endParaRPr lang="en-US" altLang="ja-JP" sz="1200" b="0" dirty="0"/>
          </a:p>
          <a:p>
            <a:r>
              <a:rPr kumimoji="1" lang="ja-JP" altLang="en-US" sz="1200" b="0" dirty="0"/>
              <a:t>詐欺師役②：「マイナンバーを教えてしまったということでお間違いないですね？」</a:t>
            </a:r>
            <a:endParaRPr kumimoji="1" lang="en-US" altLang="ja-JP" sz="1200" b="0" dirty="0"/>
          </a:p>
          <a:p>
            <a:endParaRPr lang="en-US" altLang="ja-JP" sz="1200" b="0" dirty="0"/>
          </a:p>
          <a:p>
            <a:r>
              <a:rPr lang="ja-JP" altLang="en-US" sz="1200" b="0" dirty="0"/>
              <a:t>○○さん：　　「はい」</a:t>
            </a:r>
            <a:endParaRPr lang="en-US" altLang="ja-JP" sz="1200" b="0" dirty="0"/>
          </a:p>
          <a:p>
            <a:endParaRPr lang="en-US" altLang="ja-JP" sz="1200" b="0" dirty="0"/>
          </a:p>
          <a:p>
            <a:r>
              <a:rPr kumimoji="1" lang="ja-JP" altLang="en-US" sz="1200" b="0" dirty="0"/>
              <a:t>詐欺師役②「そうでしたか</a:t>
            </a:r>
            <a:r>
              <a:rPr kumimoji="1" lang="en-US" altLang="ja-JP" sz="1200" b="0" dirty="0"/>
              <a:t>…</a:t>
            </a:r>
            <a:r>
              <a:rPr kumimoji="1" lang="ja-JP" altLang="en-US" sz="1200" b="0" dirty="0" err="1"/>
              <a:t>。</a:t>
            </a:r>
            <a:r>
              <a:rPr lang="ja-JP" altLang="en-US" sz="1200" b="0" dirty="0"/>
              <a:t>実は</a:t>
            </a:r>
            <a:r>
              <a:rPr kumimoji="1" lang="ja-JP" altLang="en-US" sz="1200" b="0" dirty="0"/>
              <a:t>マイナンバーを他人に教えてしまうのは法律に違反し、逮捕され</a:t>
            </a:r>
            <a:r>
              <a:rPr lang="ja-JP" altLang="en-US" sz="1200" b="0" dirty="0"/>
              <a:t>てしまうんです</a:t>
            </a:r>
            <a:r>
              <a:rPr kumimoji="1" lang="ja-JP" altLang="en-US" sz="1200" b="0" dirty="0"/>
              <a:t>。逮捕さ</a:t>
            </a:r>
            <a:endParaRPr kumimoji="1" lang="en-US" altLang="ja-JP" sz="1200" b="0" dirty="0"/>
          </a:p>
          <a:p>
            <a:r>
              <a:rPr lang="ja-JP" altLang="en-US" sz="1200" b="0" dirty="0"/>
              <a:t>　　　　　　　　</a:t>
            </a:r>
            <a:r>
              <a:rPr kumimoji="1" lang="ja-JP" altLang="en-US" sz="1200" b="0" dirty="0" err="1"/>
              <a:t>れ</a:t>
            </a:r>
            <a:r>
              <a:rPr kumimoji="1" lang="ja-JP" altLang="en-US" sz="1200" b="0" dirty="0"/>
              <a:t>ないようにするためには本日中にＡＴＭでの手続きが必要</a:t>
            </a:r>
            <a:r>
              <a:rPr lang="ja-JP" altLang="en-US" sz="1200" b="0" dirty="0"/>
              <a:t>となりま</a:t>
            </a:r>
            <a:endParaRPr lang="en-US" altLang="ja-JP" sz="1200" b="0" dirty="0"/>
          </a:p>
          <a:p>
            <a:r>
              <a:rPr lang="ja-JP" altLang="en-US" sz="1200" b="0" dirty="0"/>
              <a:t>　　　　　　　　す</a:t>
            </a:r>
            <a:r>
              <a:rPr kumimoji="1" lang="ja-JP" altLang="en-US" sz="1200" b="0" dirty="0"/>
              <a:t>。時間がありませんのでキャッシュカードと携帯を持って急いでＡＴ</a:t>
            </a:r>
            <a:endParaRPr kumimoji="1" lang="en-US" altLang="ja-JP" sz="1200" b="0" dirty="0"/>
          </a:p>
          <a:p>
            <a:r>
              <a:rPr lang="ja-JP" altLang="en-US" sz="1200" b="0" dirty="0"/>
              <a:t>　　　　　　　　</a:t>
            </a:r>
            <a:r>
              <a:rPr kumimoji="1" lang="ja-JP" altLang="en-US" sz="1200" b="0" dirty="0"/>
              <a:t>Ｍへ向かってください。ＡＴＭにつきましたら、こちらの番号までお電</a:t>
            </a:r>
            <a:endParaRPr kumimoji="1" lang="en-US" altLang="ja-JP" sz="1200" b="0" dirty="0"/>
          </a:p>
          <a:p>
            <a:r>
              <a:rPr lang="ja-JP" altLang="en-US" sz="1200" b="0" dirty="0"/>
              <a:t>　　　　　　　　</a:t>
            </a:r>
            <a:r>
              <a:rPr kumimoji="1" lang="ja-JP" altLang="en-US" sz="1200" b="0" dirty="0"/>
              <a:t>話ください。」</a:t>
            </a:r>
          </a:p>
          <a:p>
            <a:endParaRPr kumimoji="1" lang="ja-JP" altLang="en-US" b="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5</a:t>
            </a:fld>
            <a:endParaRPr kumimoji="1" lang="ja-JP" altLang="en-US"/>
          </a:p>
        </p:txBody>
      </p:sp>
    </p:spTree>
    <p:extLst>
      <p:ext uri="{BB962C8B-B14F-4D97-AF65-F5344CB8AC3E}">
        <p14:creationId xmlns:p14="http://schemas.microsoft.com/office/powerpoint/2010/main" val="219479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dirty="0"/>
              <a:t>○○さん：　　「ぷるるる・・・ぷるるる・・・</a:t>
            </a:r>
            <a:endParaRPr kumimoji="1" lang="en-US" altLang="ja-JP" sz="1200" b="0" dirty="0"/>
          </a:p>
          <a:p>
            <a:r>
              <a:rPr lang="ja-JP" altLang="en-US" sz="1200" b="0" dirty="0"/>
              <a:t>　　　　　　　　　</a:t>
            </a:r>
            <a:r>
              <a:rPr kumimoji="1" lang="ja-JP" altLang="en-US" sz="1200" b="0" dirty="0"/>
              <a:t>ＡＴＭにつきました。」</a:t>
            </a:r>
            <a:endParaRPr kumimoji="1" lang="en-US" altLang="ja-JP" sz="1200" b="0" dirty="0"/>
          </a:p>
          <a:p>
            <a:endParaRPr lang="en-US" altLang="ja-JP" sz="1200" b="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6</a:t>
            </a:fld>
            <a:endParaRPr kumimoji="1" lang="ja-JP" altLang="en-US"/>
          </a:p>
        </p:txBody>
      </p:sp>
    </p:spTree>
    <p:extLst>
      <p:ext uri="{BB962C8B-B14F-4D97-AF65-F5344CB8AC3E}">
        <p14:creationId xmlns:p14="http://schemas.microsoft.com/office/powerpoint/2010/main" val="83774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詐欺師役②：「はい、それでは手順を説明いたしますので、手順に</a:t>
            </a:r>
          </a:p>
          <a:p>
            <a:r>
              <a:rPr kumimoji="1" lang="ja-JP" altLang="en-US" dirty="0"/>
              <a:t>　　　　　　　　　沿ってＡＴＭを操作してください。</a:t>
            </a:r>
          </a:p>
          <a:p>
            <a:r>
              <a:rPr kumimoji="1" lang="ja-JP" altLang="en-US" dirty="0"/>
              <a:t>　　　　　　　　　まずお振込みのボタンをおしてください。</a:t>
            </a:r>
          </a:p>
          <a:p>
            <a:r>
              <a:rPr kumimoji="1" lang="ja-JP" altLang="en-US" dirty="0"/>
              <a:t>　　　　　　　　　・・・おしましたか？」</a:t>
            </a:r>
          </a:p>
          <a:p>
            <a:endParaRPr kumimoji="1" lang="ja-JP" altLang="en-US" dirty="0"/>
          </a:p>
          <a:p>
            <a:r>
              <a:rPr kumimoji="1" lang="ja-JP" altLang="en-US" dirty="0"/>
              <a:t>○○さん：　　「はい・・・」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7</a:t>
            </a:fld>
            <a:endParaRPr kumimoji="1" lang="ja-JP" altLang="en-US"/>
          </a:p>
        </p:txBody>
      </p:sp>
    </p:spTree>
    <p:extLst>
      <p:ext uri="{BB962C8B-B14F-4D97-AF65-F5344CB8AC3E}">
        <p14:creationId xmlns:p14="http://schemas.microsoft.com/office/powerpoint/2010/main" val="275182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b="0" dirty="0"/>
              <a:t>詐欺師役②：「そうしましたら、次に１を</a:t>
            </a:r>
            <a:r>
              <a:rPr lang="en-US" altLang="ja-JP" sz="1100" b="0" dirty="0"/>
              <a:t>1</a:t>
            </a:r>
            <a:r>
              <a:rPr lang="ja-JP" altLang="en-US" sz="1100" b="0" dirty="0"/>
              <a:t>回、０を５回押してください。」</a:t>
            </a:r>
          </a:p>
          <a:p>
            <a:endParaRPr lang="en-US" altLang="ja-JP" sz="1100" b="0" dirty="0"/>
          </a:p>
          <a:p>
            <a:r>
              <a:rPr lang="ja-JP" altLang="en-US" sz="1100" b="0" dirty="0"/>
              <a:t>○○さん：　　「はい、押しました」</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8</a:t>
            </a:fld>
            <a:endParaRPr kumimoji="1" lang="ja-JP" altLang="en-US"/>
          </a:p>
        </p:txBody>
      </p:sp>
    </p:spTree>
    <p:extLst>
      <p:ext uri="{BB962C8B-B14F-4D97-AF65-F5344CB8AC3E}">
        <p14:creationId xmlns:p14="http://schemas.microsoft.com/office/powerpoint/2010/main" val="302573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t>詐欺師役②「では円ボタンを押してください」</a:t>
            </a:r>
          </a:p>
          <a:p>
            <a:endParaRPr lang="ja-JP" altLang="en-US" sz="1200" b="0" dirty="0"/>
          </a:p>
          <a:p>
            <a:r>
              <a:rPr lang="ja-JP" altLang="en-US" sz="1200" b="0" dirty="0"/>
              <a:t>○○さん：　 「押しました。」</a:t>
            </a:r>
          </a:p>
          <a:p>
            <a:endParaRPr kumimoji="1" lang="ja-JP" altLang="en-US" b="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9</a:t>
            </a:fld>
            <a:endParaRPr kumimoji="1" lang="ja-JP" altLang="en-US"/>
          </a:p>
        </p:txBody>
      </p:sp>
    </p:spTree>
    <p:extLst>
      <p:ext uri="{BB962C8B-B14F-4D97-AF65-F5344CB8AC3E}">
        <p14:creationId xmlns:p14="http://schemas.microsoft.com/office/powerpoint/2010/main" val="406075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AD710BF-DB05-40A0-B27D-96A699701E1D}" type="datetime1">
              <a:rPr kumimoji="1" lang="ja-JP" altLang="en-US" smtClean="0"/>
              <a:t>2017/12/9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03662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5B7009-9445-40D3-87C5-590D3ADEBECE}" type="datetime1">
              <a:rPr kumimoji="1" lang="ja-JP" altLang="en-US" smtClean="0"/>
              <a:t>2017/12/9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72248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002077-F5BF-4EB0-9F3D-C1D040BF2689}" type="datetime1">
              <a:rPr kumimoji="1" lang="ja-JP" altLang="en-US" smtClean="0"/>
              <a:t>2017/12/9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72043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8FDEFBA-866B-4BF0-9D05-A1FC3DA6A08D}" type="datetime1">
              <a:rPr kumimoji="1" lang="ja-JP" altLang="en-US" smtClean="0"/>
              <a:t>2017/12/9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24919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553D26D-9962-4E80-98A4-5C592A9882E6}" type="datetime1">
              <a:rPr kumimoji="1" lang="ja-JP" altLang="en-US" smtClean="0"/>
              <a:t>2017/12/9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392141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41381D6-EA37-4129-A3FE-0751F737A613}" type="datetime1">
              <a:rPr kumimoji="1" lang="ja-JP" altLang="en-US" smtClean="0"/>
              <a:t>2017/12/9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26650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7A5DBAA-71CF-4E83-BA30-663430E3FDFA}" type="datetime1">
              <a:rPr kumimoji="1" lang="ja-JP" altLang="en-US" smtClean="0"/>
              <a:t>2017/12/9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01870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1C056A3-5D1D-443A-8C0C-5563C12AC3B1}" type="datetime1">
              <a:rPr kumimoji="1" lang="ja-JP" altLang="en-US" smtClean="0"/>
              <a:t>2017/12/9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76871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F47BD6-7B20-477B-B8A6-54494620047D}" type="datetime1">
              <a:rPr kumimoji="1" lang="ja-JP" altLang="en-US" smtClean="0"/>
              <a:t>2017/12/9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359939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C87AD1E-0675-45A8-B01B-05EA8A0F24FF}" type="datetime1">
              <a:rPr kumimoji="1" lang="ja-JP" altLang="en-US" smtClean="0"/>
              <a:t>2017/12/9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98720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5535BE1-241F-478C-84AB-DFE6DEB9D16C}" type="datetime1">
              <a:rPr kumimoji="1" lang="ja-JP" altLang="en-US" smtClean="0"/>
              <a:t>2017/12/9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87755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5C5CE-CED6-4D83-BA1C-B3BD7BC00DEE}" type="datetime1">
              <a:rPr kumimoji="1" lang="ja-JP" altLang="en-US" smtClean="0"/>
              <a:t>2017/12/9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274363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7768" y="2049086"/>
            <a:ext cx="8348464" cy="1729735"/>
          </a:xfrm>
        </p:spPr>
        <p:txBody>
          <a:bodyPr>
            <a:normAutofit/>
          </a:bodyPr>
          <a:lstStyle/>
          <a:p>
            <a:r>
              <a:rPr kumimoji="1" lang="ja-JP" altLang="en-US" sz="5300" dirty="0">
                <a:solidFill>
                  <a:srgbClr val="00B050"/>
                </a:solidFill>
                <a:latin typeface="HGP創英角ﾎﾟｯﾌﾟ体" panose="040B0A00000000000000" pitchFamily="50" charset="-128"/>
                <a:ea typeface="HGP創英角ﾎﾟｯﾌﾟ体" panose="040B0A00000000000000" pitchFamily="50" charset="-128"/>
              </a:rPr>
              <a:t>マイナンバー詐欺にご用心</a:t>
            </a:r>
            <a:r>
              <a:rPr kumimoji="1" lang="en-US" altLang="ja-JP" sz="5300" dirty="0">
                <a:solidFill>
                  <a:srgbClr val="00B050"/>
                </a:solidFill>
                <a:latin typeface="HGP創英角ﾎﾟｯﾌﾟ体" panose="040B0A00000000000000" pitchFamily="50" charset="-128"/>
                <a:ea typeface="HGP創英角ﾎﾟｯﾌﾟ体" panose="040B0A00000000000000" pitchFamily="50" charset="-128"/>
              </a:rPr>
              <a:t>!!</a:t>
            </a:r>
            <a:endParaRPr kumimoji="1" lang="ja-JP" altLang="en-US" sz="53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1</a:t>
            </a:fld>
            <a:endParaRPr kumimoji="1" lang="ja-JP" altLang="en-US"/>
          </a:p>
        </p:txBody>
      </p:sp>
      <p:pic>
        <p:nvPicPr>
          <p:cNvPr id="1026" name="Picture 2" descr="C:\Users\naomi\AppData\Local\Microsoft\Windows\Temporary Internet Files\Content.IE5\NZI3WU65\lgi01a2013102419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0153">
            <a:off x="684601" y="4109261"/>
            <a:ext cx="1955024" cy="18672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omi\AppData\Local\Microsoft\Windows\Temporary Internet Files\Content.IE5\NZI3WU65\lgi01a2013102419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06896">
            <a:off x="6735268" y="282089"/>
            <a:ext cx="1797850" cy="171708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627784" y="5042861"/>
            <a:ext cx="6179814" cy="830997"/>
          </a:xfrm>
          <a:prstGeom prst="rect">
            <a:avLst/>
          </a:prstGeom>
          <a:noFill/>
        </p:spPr>
        <p:txBody>
          <a:bodyPr wrap="square" rtlCol="0">
            <a:spAutoFit/>
          </a:bodyPr>
          <a:lstStyle/>
          <a:p>
            <a:r>
              <a:rPr kumimoji="1" lang="ja-JP" altLang="en-US" sz="2400" b="1" dirty="0"/>
              <a:t>原案：</a:t>
            </a:r>
            <a:r>
              <a:rPr kumimoji="1" lang="en-US" altLang="ja-JP" sz="2400" b="1" dirty="0"/>
              <a:t>2015</a:t>
            </a:r>
            <a:r>
              <a:rPr kumimoji="1" lang="ja-JP" altLang="en-US" sz="2400" b="1" dirty="0"/>
              <a:t>年度</a:t>
            </a:r>
            <a:r>
              <a:rPr lang="zh-TW" altLang="en-US" sz="2400" b="1" dirty="0"/>
              <a:t>「消費者教育論」受講者</a:t>
            </a:r>
            <a:endParaRPr kumimoji="1" lang="en-US" altLang="ja-JP" sz="2400" b="1" dirty="0"/>
          </a:p>
          <a:p>
            <a:r>
              <a:rPr lang="ja-JP" altLang="en-US" sz="2400" b="1" dirty="0"/>
              <a:t>作成：鹿児島大学教育学部 石橋愛架研究室</a:t>
            </a:r>
            <a:endParaRPr kumimoji="1" lang="ja-JP" altLang="en-US" sz="2400" b="1" dirty="0"/>
          </a:p>
        </p:txBody>
      </p:sp>
    </p:spTree>
    <p:extLst>
      <p:ext uri="{BB962C8B-B14F-4D97-AF65-F5344CB8AC3E}">
        <p14:creationId xmlns:p14="http://schemas.microsoft.com/office/powerpoint/2010/main" val="278335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10</a:t>
            </a:fld>
            <a:endParaRPr kumimoji="1" lang="ja-JP" altLang="en-US"/>
          </a:p>
        </p:txBody>
      </p:sp>
    </p:spTree>
    <p:extLst>
      <p:ext uri="{BB962C8B-B14F-4D97-AF65-F5344CB8AC3E}">
        <p14:creationId xmlns:p14="http://schemas.microsoft.com/office/powerpoint/2010/main" val="160097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b_RWW8WW2so/U5BNRYaBOJI/AAAAAAAAhCs/Tl3ar6g3BV4/s800/tv_obaas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2656"/>
            <a:ext cx="7620000" cy="614362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11</a:t>
            </a:fld>
            <a:endParaRPr kumimoji="1" lang="ja-JP" altLang="en-US"/>
          </a:p>
        </p:txBody>
      </p:sp>
    </p:spTree>
    <p:extLst>
      <p:ext uri="{BB962C8B-B14F-4D97-AF65-F5344CB8AC3E}">
        <p14:creationId xmlns:p14="http://schemas.microsoft.com/office/powerpoint/2010/main" val="151182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81" y="0"/>
            <a:ext cx="6962437" cy="6858000"/>
          </a:xfrm>
          <a:prstGeom prst="rect">
            <a:avLst/>
          </a:prstGeom>
        </p:spPr>
      </p:pic>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12</a:t>
            </a:fld>
            <a:endParaRPr kumimoji="1" lang="ja-JP" altLang="en-US"/>
          </a:p>
        </p:txBody>
      </p:sp>
    </p:spTree>
    <p:extLst>
      <p:ext uri="{BB962C8B-B14F-4D97-AF65-F5344CB8AC3E}">
        <p14:creationId xmlns:p14="http://schemas.microsoft.com/office/powerpoint/2010/main" val="14424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13</a:t>
            </a:fld>
            <a:endParaRPr kumimoji="1" lang="ja-JP" altLang="en-US"/>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9463" t="-5575" r="44230" b="55575"/>
          <a:stretch/>
        </p:blipFill>
        <p:spPr>
          <a:xfrm>
            <a:off x="539552" y="200305"/>
            <a:ext cx="2476050" cy="2322100"/>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t="5988" r="7546" b="4899"/>
          <a:stretch/>
        </p:blipFill>
        <p:spPr>
          <a:xfrm>
            <a:off x="5652120" y="112260"/>
            <a:ext cx="2859834" cy="2474860"/>
          </a:xfrm>
          <a:prstGeom prst="rect">
            <a:avLst/>
          </a:prstGeom>
        </p:spPr>
      </p:pic>
      <p:sp>
        <p:nvSpPr>
          <p:cNvPr id="5" name="テキスト ボックス 4"/>
          <p:cNvSpPr txBox="1"/>
          <p:nvPr/>
        </p:nvSpPr>
        <p:spPr>
          <a:xfrm>
            <a:off x="323529" y="2522405"/>
            <a:ext cx="4392487" cy="523220"/>
          </a:xfrm>
          <a:prstGeom prst="rect">
            <a:avLst/>
          </a:prstGeom>
          <a:noFill/>
        </p:spPr>
        <p:txBody>
          <a:bodyPr wrap="square" rtlCol="0">
            <a:spAutoFit/>
          </a:bodyPr>
          <a:lstStyle/>
          <a:p>
            <a:r>
              <a:rPr lang="ja-JP" altLang="en-US" sz="2800" b="1" dirty="0">
                <a:solidFill>
                  <a:srgbClr val="FF0000"/>
                </a:solidFill>
              </a:rPr>
              <a:t>○○市役所職員　△△</a:t>
            </a:r>
            <a:endParaRPr kumimoji="1" lang="ja-JP" altLang="en-US" sz="2800" b="1" dirty="0">
              <a:solidFill>
                <a:srgbClr val="FF0000"/>
              </a:solidFill>
            </a:endParaRPr>
          </a:p>
        </p:txBody>
      </p:sp>
      <p:sp>
        <p:nvSpPr>
          <p:cNvPr id="6" name="テキスト ボックス 5"/>
          <p:cNvSpPr txBox="1"/>
          <p:nvPr/>
        </p:nvSpPr>
        <p:spPr>
          <a:xfrm>
            <a:off x="107504" y="3045625"/>
            <a:ext cx="4392487" cy="707886"/>
          </a:xfrm>
          <a:prstGeom prst="rect">
            <a:avLst/>
          </a:prstGeom>
          <a:noFill/>
        </p:spPr>
        <p:txBody>
          <a:bodyPr wrap="square" rtlCol="0">
            <a:spAutoFit/>
          </a:bodyPr>
          <a:lstStyle/>
          <a:p>
            <a:r>
              <a:rPr kumimoji="1" lang="ja-JP" altLang="en-US" sz="2000" b="1" dirty="0"/>
              <a:t>マイナンバーの流出</a:t>
            </a:r>
            <a:endParaRPr kumimoji="1" lang="en-US" altLang="ja-JP" sz="2000" b="1" dirty="0"/>
          </a:p>
          <a:p>
            <a:r>
              <a:rPr lang="ja-JP" altLang="en-US" sz="2000" b="1" dirty="0"/>
              <a:t>削除のためにマイナンバーを聞き出す</a:t>
            </a:r>
            <a:endParaRPr kumimoji="1" lang="ja-JP" altLang="en-US" sz="2000" b="1" dirty="0"/>
          </a:p>
        </p:txBody>
      </p:sp>
      <p:sp>
        <p:nvSpPr>
          <p:cNvPr id="7" name="右矢印 6"/>
          <p:cNvSpPr/>
          <p:nvPr/>
        </p:nvSpPr>
        <p:spPr>
          <a:xfrm>
            <a:off x="3779912" y="1301963"/>
            <a:ext cx="1872208" cy="78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841208" y="2531405"/>
            <a:ext cx="4302792" cy="523220"/>
          </a:xfrm>
          <a:prstGeom prst="rect">
            <a:avLst/>
          </a:prstGeom>
          <a:noFill/>
        </p:spPr>
        <p:txBody>
          <a:bodyPr wrap="square" rtlCol="0">
            <a:spAutoFit/>
          </a:bodyPr>
          <a:lstStyle/>
          <a:p>
            <a:r>
              <a:rPr kumimoji="1" lang="ja-JP" altLang="en-US" sz="2800" b="1" dirty="0">
                <a:solidFill>
                  <a:srgbClr val="FF0000"/>
                </a:solidFill>
              </a:rPr>
              <a:t>消費生活センター　</a:t>
            </a:r>
            <a:r>
              <a:rPr lang="ja-JP" altLang="en-US" sz="2800" b="1" dirty="0">
                <a:solidFill>
                  <a:srgbClr val="FF0000"/>
                </a:solidFill>
              </a:rPr>
              <a:t>▲▲</a:t>
            </a:r>
            <a:endParaRPr kumimoji="1" lang="ja-JP" altLang="en-US" sz="2800" b="1" dirty="0">
              <a:solidFill>
                <a:srgbClr val="FF0000"/>
              </a:solidFill>
            </a:endParaRPr>
          </a:p>
        </p:txBody>
      </p:sp>
      <p:sp>
        <p:nvSpPr>
          <p:cNvPr id="9" name="テキスト ボックス 8"/>
          <p:cNvSpPr txBox="1"/>
          <p:nvPr/>
        </p:nvSpPr>
        <p:spPr>
          <a:xfrm>
            <a:off x="5101816" y="3045625"/>
            <a:ext cx="3718655" cy="707886"/>
          </a:xfrm>
          <a:prstGeom prst="rect">
            <a:avLst/>
          </a:prstGeom>
          <a:noFill/>
        </p:spPr>
        <p:txBody>
          <a:bodyPr wrap="square" rtlCol="0">
            <a:spAutoFit/>
          </a:bodyPr>
          <a:lstStyle/>
          <a:p>
            <a:r>
              <a:rPr kumimoji="1" lang="ja-JP" altLang="en-US" sz="2000" b="1" dirty="0"/>
              <a:t>マイナンバーを教えるのは犯罪</a:t>
            </a:r>
            <a:endParaRPr kumimoji="1" lang="en-US" altLang="ja-JP" sz="2000" b="1" dirty="0"/>
          </a:p>
          <a:p>
            <a:r>
              <a:rPr lang="ja-JP" altLang="en-US" sz="2000" b="1" dirty="0"/>
              <a:t>お金を振り込ませる</a:t>
            </a:r>
            <a:endParaRPr kumimoji="1" lang="ja-JP" altLang="en-US" sz="2000" b="1" dirty="0"/>
          </a:p>
        </p:txBody>
      </p:sp>
      <p:sp>
        <p:nvSpPr>
          <p:cNvPr id="11" name="テキスト ボックス 10"/>
          <p:cNvSpPr txBox="1"/>
          <p:nvPr/>
        </p:nvSpPr>
        <p:spPr>
          <a:xfrm>
            <a:off x="3075212" y="684745"/>
            <a:ext cx="5220580" cy="2800767"/>
          </a:xfrm>
          <a:prstGeom prst="rect">
            <a:avLst/>
          </a:prstGeom>
          <a:noFill/>
        </p:spPr>
        <p:txBody>
          <a:bodyPr wrap="square" rtlCol="0">
            <a:spAutoFit/>
          </a:bodyPr>
          <a:lstStyle/>
          <a:p>
            <a:r>
              <a:rPr lang="ja-JP" altLang="en-US" sz="8800" dirty="0"/>
              <a:t>仲間</a:t>
            </a:r>
            <a:endParaRPr lang="en-US" altLang="ja-JP" sz="8800" dirty="0"/>
          </a:p>
          <a:p>
            <a:endParaRPr kumimoji="1" lang="ja-JP" altLang="en-US" sz="8800" dirty="0"/>
          </a:p>
        </p:txBody>
      </p:sp>
      <p:sp>
        <p:nvSpPr>
          <p:cNvPr id="12" name="正方形/長方形 11"/>
          <p:cNvSpPr/>
          <p:nvPr/>
        </p:nvSpPr>
        <p:spPr>
          <a:xfrm>
            <a:off x="495296" y="4941168"/>
            <a:ext cx="8467199" cy="1692771"/>
          </a:xfrm>
          <a:prstGeom prst="rect">
            <a:avLst/>
          </a:prstGeom>
        </p:spPr>
        <p:txBody>
          <a:bodyPr wrap="square">
            <a:spAutoFit/>
          </a:bodyPr>
          <a:lstStyle/>
          <a:p>
            <a:r>
              <a:rPr lang="ja-JP" altLang="en-US" sz="4000" b="1" dirty="0">
                <a:solidFill>
                  <a:srgbClr val="0070C0"/>
                </a:solidFill>
              </a:rPr>
              <a:t>劇場型詐欺</a:t>
            </a:r>
            <a:endParaRPr lang="en-US" altLang="ja-JP" sz="4000" b="1" dirty="0">
              <a:solidFill>
                <a:srgbClr val="0070C0"/>
              </a:solidFill>
            </a:endParaRPr>
          </a:p>
          <a:p>
            <a:r>
              <a:rPr lang="ja-JP" altLang="en-US" sz="3200" dirty="0"/>
              <a:t>同じグループの詐欺師が、さまざまな役割の人物を演じ、お金をだまし取ろうとする詐欺。</a:t>
            </a:r>
            <a:endParaRPr lang="en-US" altLang="ja-JP" sz="3200" dirty="0"/>
          </a:p>
        </p:txBody>
      </p:sp>
      <p:sp>
        <p:nvSpPr>
          <p:cNvPr id="13" name="下矢印 12"/>
          <p:cNvSpPr/>
          <p:nvPr/>
        </p:nvSpPr>
        <p:spPr>
          <a:xfrm>
            <a:off x="4355976" y="3861048"/>
            <a:ext cx="745841"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2857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772816"/>
            <a:ext cx="8363272" cy="3672408"/>
          </a:xfrm>
        </p:spPr>
        <p:txBody>
          <a:bodyPr>
            <a:normAutofit/>
          </a:bodyPr>
          <a:lstStyle/>
          <a:p>
            <a:pPr marL="0" indent="0">
              <a:buNone/>
            </a:pPr>
            <a:r>
              <a:rPr lang="ja-JP" altLang="en-US" sz="4000" dirty="0">
                <a:latin typeface="HGP創英角ﾎﾟｯﾌﾟ体" panose="040B0A00000000000000" pitchFamily="50" charset="-128"/>
                <a:ea typeface="HGP創英角ﾎﾟｯﾌﾟ体" panose="040B0A00000000000000" pitchFamily="50" charset="-128"/>
              </a:rPr>
              <a:t>鹿児島</a:t>
            </a:r>
            <a:r>
              <a:rPr kumimoji="1" lang="ja-JP" altLang="en-US" sz="4000" dirty="0">
                <a:latin typeface="HGP創英角ﾎﾟｯﾌﾟ体" panose="040B0A00000000000000" pitchFamily="50" charset="-128"/>
                <a:ea typeface="HGP創英角ﾎﾟｯﾌﾟ体" panose="040B0A00000000000000" pitchFamily="50" charset="-128"/>
              </a:rPr>
              <a:t>市の詐欺の事例</a:t>
            </a:r>
            <a:endParaRPr kumimoji="1" lang="en-US" altLang="ja-JP" sz="40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sz="400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4000" dirty="0">
                <a:latin typeface="HGP創英角ﾎﾟｯﾌﾟ体" panose="040B0A00000000000000" pitchFamily="50" charset="-128"/>
                <a:ea typeface="HGP創英角ﾎﾟｯﾌﾟ体" panose="040B0A00000000000000" pitchFamily="50" charset="-128"/>
              </a:rPr>
              <a:t>警察の方にお話しして</a:t>
            </a:r>
            <a:r>
              <a:rPr lang="ja-JP" altLang="en-US" sz="4000" dirty="0">
                <a:latin typeface="HGP創英角ﾎﾟｯﾌﾟ体" panose="040B0A00000000000000" pitchFamily="50" charset="-128"/>
                <a:ea typeface="HGP創英角ﾎﾟｯﾌﾟ体" panose="040B0A00000000000000" pitchFamily="50" charset="-128"/>
              </a:rPr>
              <a:t>いただきます</a:t>
            </a:r>
            <a:r>
              <a:rPr lang="ja-JP" altLang="en-US" sz="4000" dirty="0"/>
              <a:t>。</a:t>
            </a:r>
            <a:endParaRPr kumimoji="1" lang="en-US" altLang="ja-JP" sz="4000" dirty="0"/>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14</a:t>
            </a:fld>
            <a:endParaRPr kumimoji="1" lang="ja-JP" altLang="en-US"/>
          </a:p>
        </p:txBody>
      </p:sp>
      <p:pic>
        <p:nvPicPr>
          <p:cNvPr id="1026" name="Picture 2" descr="警察官　人物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149080"/>
            <a:ext cx="3960440" cy="241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51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マイナンバー制度とは？</a:t>
            </a:r>
            <a:endParaRPr kumimoji="1" lang="ja-JP" altLang="en-US" dirty="0"/>
          </a:p>
        </p:txBody>
      </p:sp>
      <p:sp>
        <p:nvSpPr>
          <p:cNvPr id="3" name="コンテンツ プレースホルダー 2"/>
          <p:cNvSpPr>
            <a:spLocks noGrp="1"/>
          </p:cNvSpPr>
          <p:nvPr>
            <p:ph idx="1"/>
          </p:nvPr>
        </p:nvSpPr>
        <p:spPr>
          <a:xfrm>
            <a:off x="457200" y="5013176"/>
            <a:ext cx="8229600" cy="1112987"/>
          </a:xfrm>
        </p:spPr>
        <p:txBody>
          <a:bodyPr>
            <a:noAutofit/>
          </a:bodyPr>
          <a:lstStyle/>
          <a:p>
            <a:pPr marL="0" indent="0">
              <a:buNone/>
            </a:pPr>
            <a:r>
              <a:rPr lang="ja-JP" altLang="en-US" sz="2400" b="1" dirty="0"/>
              <a:t>マイナンバーは、住民票を持つ全ての人に番号を与え、社会保障、税、災害対策の分野で、複数の機関にある個人の情報が同じ人の情報であることを確かめるために活用されるものです。</a:t>
            </a:r>
            <a:endParaRPr kumimoji="1" lang="ja-JP" altLang="en-US" sz="2400" b="1" dirty="0"/>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15</a:t>
            </a:fld>
            <a:endParaRPr kumimoji="1" lang="ja-JP" altLang="en-US"/>
          </a:p>
        </p:txBody>
      </p:sp>
      <p:sp>
        <p:nvSpPr>
          <p:cNvPr id="5" name="円/楕円 4"/>
          <p:cNvSpPr/>
          <p:nvPr/>
        </p:nvSpPr>
        <p:spPr>
          <a:xfrm>
            <a:off x="2915816" y="1171807"/>
            <a:ext cx="3024336" cy="16561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社会保障</a:t>
            </a:r>
          </a:p>
        </p:txBody>
      </p:sp>
      <p:sp>
        <p:nvSpPr>
          <p:cNvPr id="8" name="円/楕円 7"/>
          <p:cNvSpPr/>
          <p:nvPr/>
        </p:nvSpPr>
        <p:spPr>
          <a:xfrm>
            <a:off x="938209" y="3100852"/>
            <a:ext cx="3024336" cy="165618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税</a:t>
            </a:r>
          </a:p>
        </p:txBody>
      </p:sp>
      <p:sp>
        <p:nvSpPr>
          <p:cNvPr id="9" name="円/楕円 8"/>
          <p:cNvSpPr/>
          <p:nvPr/>
        </p:nvSpPr>
        <p:spPr>
          <a:xfrm>
            <a:off x="5220072" y="3007383"/>
            <a:ext cx="3024336" cy="165618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災害対策</a:t>
            </a:r>
          </a:p>
        </p:txBody>
      </p:sp>
    </p:spTree>
    <p:extLst>
      <p:ext uri="{BB962C8B-B14F-4D97-AF65-F5344CB8AC3E}">
        <p14:creationId xmlns:p14="http://schemas.microsoft.com/office/powerpoint/2010/main" val="60030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696" y="620688"/>
            <a:ext cx="8229600" cy="1143000"/>
          </a:xfrm>
        </p:spPr>
        <p:txBody>
          <a:bodyPr>
            <a:normAutofit fontScale="90000"/>
          </a:bodyPr>
          <a:lstStyle/>
          <a:p>
            <a:r>
              <a:rPr kumimoji="1" lang="ja-JP" altLang="en-US" dirty="0">
                <a:solidFill>
                  <a:schemeClr val="accent1"/>
                </a:solidFill>
              </a:rPr>
              <a:t>「お金を詐欺師に盗られてしまった」</a:t>
            </a:r>
          </a:p>
        </p:txBody>
      </p:sp>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16</a:t>
            </a:fld>
            <a:endParaRPr kumimoji="1" lang="ja-JP" altLang="en-US"/>
          </a:p>
        </p:txBody>
      </p:sp>
      <p:sp>
        <p:nvSpPr>
          <p:cNvPr id="4" name="タイトル 1"/>
          <p:cNvSpPr txBox="1">
            <a:spLocks/>
          </p:cNvSpPr>
          <p:nvPr/>
        </p:nvSpPr>
        <p:spPr>
          <a:xfrm>
            <a:off x="254133" y="3680796"/>
            <a:ext cx="8676456" cy="1143000"/>
          </a:xfrm>
          <a:prstGeom prst="rect">
            <a:avLst/>
          </a:prstGeom>
          <a:effectLst>
            <a:softEdge rad="12700"/>
          </a:effectLst>
        </p:spPr>
        <p:txBody>
          <a:bodyPr vert="horz" rtlCol="0" anchor="ctr">
            <a:normAutofit fontScale="92500"/>
          </a:bodyPr>
          <a:lst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a:lstStyle>
          <a:p>
            <a:r>
              <a:rPr lang="ja-JP" altLang="en-US" kern="0" dirty="0">
                <a:solidFill>
                  <a:schemeClr val="accent1"/>
                </a:solidFill>
              </a:rPr>
              <a:t>自分ならどういう気持ちになりますか？</a:t>
            </a:r>
            <a:endParaRPr lang="en-US" altLang="ja-JP" kern="0" dirty="0">
              <a:solidFill>
                <a:schemeClr val="accent1"/>
              </a:solidFill>
            </a:endParaRPr>
          </a:p>
        </p:txBody>
      </p:sp>
      <p:sp>
        <p:nvSpPr>
          <p:cNvPr id="5" name="下矢印 4"/>
          <p:cNvSpPr/>
          <p:nvPr/>
        </p:nvSpPr>
        <p:spPr>
          <a:xfrm>
            <a:off x="4247964" y="1993711"/>
            <a:ext cx="576064"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74764" y="3469817"/>
            <a:ext cx="8722463" cy="152769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594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17</a:t>
            </a:fld>
            <a:endParaRPr kumimoji="1" lang="ja-JP" altLang="en-US"/>
          </a:p>
        </p:txBody>
      </p:sp>
      <p:sp>
        <p:nvSpPr>
          <p:cNvPr id="5" name="コンテンツ プレースホルダー 4"/>
          <p:cNvSpPr txBox="1">
            <a:spLocks noGrp="1"/>
          </p:cNvSpPr>
          <p:nvPr>
            <p:ph idx="1"/>
          </p:nvPr>
        </p:nvSpPr>
        <p:spPr>
          <a:xfrm>
            <a:off x="539552" y="548680"/>
            <a:ext cx="8352928" cy="5213735"/>
          </a:xfrm>
          <a:prstGeom prst="rect">
            <a:avLst/>
          </a:prstGeom>
          <a:noFill/>
        </p:spPr>
        <p:txBody>
          <a:bodyPr wrap="square" rtlCol="0">
            <a:spAutoFit/>
          </a:bodyPr>
          <a:lstStyle/>
          <a:p>
            <a:pPr marL="0" indent="0">
              <a:buNone/>
            </a:pPr>
            <a:endParaRPr lang="en-US" altLang="ja-JP" sz="4400" dirty="0">
              <a:solidFill>
                <a:srgbClr val="0070C0"/>
              </a:solidFill>
              <a:latin typeface="+mj-ea"/>
              <a:ea typeface="+mj-ea"/>
            </a:endParaRPr>
          </a:p>
          <a:p>
            <a:pPr marL="0" indent="0">
              <a:buNone/>
            </a:pPr>
            <a:r>
              <a:rPr lang="ja-JP" altLang="en-US" sz="4400" dirty="0">
                <a:solidFill>
                  <a:srgbClr val="0070C0"/>
                </a:solidFill>
                <a:latin typeface="+mj-ea"/>
                <a:ea typeface="+mj-ea"/>
              </a:rPr>
              <a:t>詐欺に遭ってしまった時、悪いのは誰だと思いますか。</a:t>
            </a:r>
            <a:endParaRPr lang="en-US" altLang="ja-JP" sz="4400" dirty="0">
              <a:solidFill>
                <a:srgbClr val="0070C0"/>
              </a:solidFill>
              <a:latin typeface="+mj-ea"/>
              <a:ea typeface="+mj-ea"/>
            </a:endParaRPr>
          </a:p>
          <a:p>
            <a:pPr marL="0" indent="0">
              <a:buNone/>
            </a:pPr>
            <a:endParaRPr kumimoji="1" lang="en-US" altLang="ja-JP" sz="32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3200" dirty="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320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200" dirty="0">
                <a:latin typeface="HGP創英角ﾎﾟｯﾌﾟ体" panose="040B0A00000000000000" pitchFamily="50" charset="-128"/>
                <a:ea typeface="HGP創英角ﾎﾟｯﾌﾟ体" panose="040B0A00000000000000" pitchFamily="50" charset="-128"/>
              </a:rPr>
              <a:t>２，３人のグループを作って話してみてください。</a:t>
            </a:r>
          </a:p>
        </p:txBody>
      </p:sp>
      <p:sp>
        <p:nvSpPr>
          <p:cNvPr id="7" name="角丸四角形 6"/>
          <p:cNvSpPr/>
          <p:nvPr/>
        </p:nvSpPr>
        <p:spPr>
          <a:xfrm>
            <a:off x="251520" y="980728"/>
            <a:ext cx="8568952"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32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403648" y="1484784"/>
            <a:ext cx="6192688" cy="2952328"/>
          </a:xfrm>
        </p:spPr>
        <p:txBody>
          <a:bodyPr>
            <a:normAutofit/>
          </a:bodyPr>
          <a:lstStyle/>
          <a:p>
            <a:r>
              <a:rPr lang="en-US" altLang="ja-JP" sz="4000" dirty="0">
                <a:solidFill>
                  <a:schemeClr val="accent1"/>
                </a:solidFill>
                <a:effectLst>
                  <a:glow rad="101600">
                    <a:schemeClr val="bg2">
                      <a:tint val="20000"/>
                      <a:alpha val="60000"/>
                    </a:schemeClr>
                  </a:glow>
                </a:effectLst>
              </a:rPr>
              <a:t>1</a:t>
            </a:r>
            <a:r>
              <a:rPr lang="ja-JP" altLang="en-US" sz="4000" dirty="0">
                <a:solidFill>
                  <a:schemeClr val="accent1"/>
                </a:solidFill>
                <a:effectLst>
                  <a:glow rad="101600">
                    <a:schemeClr val="bg2">
                      <a:tint val="20000"/>
                      <a:alpha val="60000"/>
                    </a:schemeClr>
                  </a:glow>
                </a:effectLst>
              </a:rPr>
              <a:t>番悪いのは</a:t>
            </a:r>
            <a:r>
              <a:rPr lang="ja-JP" altLang="en-US" sz="4000" dirty="0">
                <a:solidFill>
                  <a:srgbClr val="FF0000"/>
                </a:solidFill>
                <a:effectLst>
                  <a:glow rad="101600">
                    <a:schemeClr val="bg2">
                      <a:tint val="20000"/>
                      <a:alpha val="60000"/>
                    </a:schemeClr>
                  </a:glow>
                </a:effectLst>
              </a:rPr>
              <a:t>サギ師</a:t>
            </a:r>
            <a:r>
              <a:rPr lang="ja-JP" altLang="en-US" sz="4000" dirty="0">
                <a:solidFill>
                  <a:schemeClr val="accent1"/>
                </a:solidFill>
                <a:effectLst>
                  <a:glow rad="101600">
                    <a:schemeClr val="bg2">
                      <a:tint val="20000"/>
                      <a:alpha val="60000"/>
                    </a:schemeClr>
                  </a:glow>
                </a:effectLst>
              </a:rPr>
              <a:t>である</a:t>
            </a:r>
            <a:br>
              <a:rPr lang="en-US" altLang="ja-JP" sz="4000" dirty="0">
                <a:solidFill>
                  <a:schemeClr val="accent1"/>
                </a:solidFill>
                <a:effectLst>
                  <a:glow rad="101600">
                    <a:schemeClr val="bg2">
                      <a:tint val="20000"/>
                      <a:alpha val="60000"/>
                    </a:schemeClr>
                  </a:glow>
                </a:effectLst>
              </a:rPr>
            </a:br>
            <a:r>
              <a:rPr lang="ja-JP" altLang="en-US" sz="4000" dirty="0">
                <a:solidFill>
                  <a:schemeClr val="accent1"/>
                </a:solidFill>
                <a:effectLst>
                  <a:glow rad="101600">
                    <a:schemeClr val="bg2">
                      <a:tint val="20000"/>
                      <a:alpha val="60000"/>
                    </a:schemeClr>
                  </a:glow>
                </a:effectLst>
              </a:rPr>
              <a:t>自分を責める必要はない</a:t>
            </a:r>
            <a:endParaRPr kumimoji="1" lang="ja-JP" altLang="en-US" sz="4000" dirty="0">
              <a:solidFill>
                <a:schemeClr val="accent1"/>
              </a:solidFill>
              <a:effectLst>
                <a:glow rad="101600">
                  <a:schemeClr val="bg2">
                    <a:tint val="20000"/>
                    <a:alpha val="60000"/>
                  </a:schemeClr>
                </a:glow>
              </a:effectLst>
            </a:endParaRPr>
          </a:p>
        </p:txBody>
      </p:sp>
      <p:sp>
        <p:nvSpPr>
          <p:cNvPr id="6" name="コンテンツ プレースホルダー 5"/>
          <p:cNvSpPr>
            <a:spLocks noGrp="1"/>
          </p:cNvSpPr>
          <p:nvPr>
            <p:ph idx="1"/>
          </p:nvPr>
        </p:nvSpPr>
        <p:spPr>
          <a:xfrm rot="707939">
            <a:off x="414188" y="586827"/>
            <a:ext cx="8618353" cy="4818037"/>
          </a:xfrm>
          <a:prstGeom prst="irregularSeal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0" algn="just">
              <a:spcAft>
                <a:spcPts val="0"/>
              </a:spcAft>
              <a:buNone/>
              <a:tabLst>
                <a:tab pos="1638300" algn="l"/>
              </a:tabLst>
            </a:pPr>
            <a:endParaRPr lang="ja-JP" altLang="ja-JP" sz="2400" kern="100" dirty="0">
              <a:solidFill>
                <a:schemeClr val="accent1"/>
              </a:solidFill>
              <a:latin typeface="Century"/>
              <a:ea typeface="ＭＳ 明朝"/>
              <a:cs typeface="Times New Roman"/>
            </a:endParaRPr>
          </a:p>
          <a:p>
            <a:pPr marL="0" indent="0">
              <a:buNone/>
            </a:pPr>
            <a:endParaRPr kumimoji="1" lang="ja-JP" altLang="en-US" dirty="0">
              <a:solidFill>
                <a:schemeClr val="accent1"/>
              </a:solidFill>
            </a:endParaRPr>
          </a:p>
        </p:txBody>
      </p:sp>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18</a:t>
            </a:fld>
            <a:endParaRPr kumimoji="1" lang="ja-JP" altLang="en-US"/>
          </a:p>
        </p:txBody>
      </p:sp>
    </p:spTree>
    <p:extLst>
      <p:ext uri="{BB962C8B-B14F-4D97-AF65-F5344CB8AC3E}">
        <p14:creationId xmlns:p14="http://schemas.microsoft.com/office/powerpoint/2010/main" val="326017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412776"/>
            <a:ext cx="8229600" cy="3648469"/>
          </a:xfrm>
        </p:spPr>
        <p:txBody>
          <a:bodyPr>
            <a:normAutofit fontScale="90000"/>
          </a:bodyPr>
          <a:lstStyle/>
          <a:p>
            <a:pPr marL="360363" indent="-360363" algn="l"/>
            <a:r>
              <a:rPr lang="ja-JP" altLang="en-US" sz="4900" dirty="0">
                <a:solidFill>
                  <a:schemeClr val="accent1"/>
                </a:solidFill>
              </a:rPr>
              <a:t>○もしあなたがだまされたら、</a:t>
            </a:r>
            <a:br>
              <a:rPr lang="en-US" altLang="ja-JP" sz="4900" dirty="0">
                <a:solidFill>
                  <a:schemeClr val="accent1"/>
                </a:solidFill>
              </a:rPr>
            </a:br>
            <a:r>
              <a:rPr lang="ja-JP" altLang="en-US" sz="4900" dirty="0">
                <a:solidFill>
                  <a:schemeClr val="accent1"/>
                </a:solidFill>
              </a:rPr>
              <a:t>どのような対応を取りますか？</a:t>
            </a:r>
            <a:br>
              <a:rPr lang="en-US" altLang="ja-JP" sz="4900" dirty="0">
                <a:solidFill>
                  <a:schemeClr val="accent1"/>
                </a:solidFill>
              </a:rPr>
            </a:br>
            <a:br>
              <a:rPr lang="en-US" altLang="ja-JP" sz="4000" dirty="0">
                <a:solidFill>
                  <a:schemeClr val="accent1"/>
                </a:solidFill>
              </a:rPr>
            </a:br>
            <a:br>
              <a:rPr lang="en-US" altLang="ja-JP" sz="4000" dirty="0">
                <a:solidFill>
                  <a:schemeClr val="accent1"/>
                </a:solidFill>
              </a:rPr>
            </a:br>
            <a:r>
              <a:rPr lang="ja-JP" altLang="en-US" sz="4000" dirty="0">
                <a:latin typeface="HGP創英角ﾎﾟｯﾌﾟ体" panose="040B0A00000000000000" pitchFamily="50" charset="-128"/>
                <a:ea typeface="HGP創英角ﾎﾟｯﾌﾟ体" panose="040B0A00000000000000" pitchFamily="50" charset="-128"/>
              </a:rPr>
              <a:t>先程のクループで話し合ってみましょう。</a:t>
            </a:r>
            <a:endParaRPr kumimoji="1" lang="ja-JP" altLang="en-US" sz="4000"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19</a:t>
            </a:fld>
            <a:endParaRPr kumimoji="1" lang="ja-JP" altLang="en-US"/>
          </a:p>
        </p:txBody>
      </p:sp>
    </p:spTree>
    <p:extLst>
      <p:ext uri="{BB962C8B-B14F-4D97-AF65-F5344CB8AC3E}">
        <p14:creationId xmlns:p14="http://schemas.microsoft.com/office/powerpoint/2010/main" val="409138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92696"/>
            <a:ext cx="8964488" cy="5544616"/>
          </a:xfrm>
        </p:spPr>
        <p:txBody>
          <a:bodyPr>
            <a:normAutofit/>
          </a:bodyPr>
          <a:lstStyle/>
          <a:p>
            <a:r>
              <a:rPr kumimoji="1" lang="ja-JP" altLang="en-US" sz="4800" dirty="0">
                <a:solidFill>
                  <a:srgbClr val="0070C0"/>
                </a:solidFill>
                <a:latin typeface="HGP創英角ﾎﾟｯﾌﾟ体" panose="040B0A00000000000000" pitchFamily="50" charset="-128"/>
                <a:ea typeface="HGP創英角ﾎﾟｯﾌﾟ体" panose="040B0A00000000000000" pitchFamily="50" charset="-128"/>
              </a:rPr>
              <a:t>マイナンバー</a:t>
            </a:r>
            <a:r>
              <a:rPr lang="ja-JP" altLang="en-US" sz="4800" dirty="0">
                <a:solidFill>
                  <a:srgbClr val="0070C0"/>
                </a:solidFill>
                <a:latin typeface="HGP創英角ﾎﾟｯﾌﾟ体" panose="040B0A00000000000000" pitchFamily="50" charset="-128"/>
                <a:ea typeface="HGP創英角ﾎﾟｯﾌﾟ体" panose="040B0A00000000000000" pitchFamily="50" charset="-128"/>
              </a:rPr>
              <a:t>サギにご用心の歌</a:t>
            </a:r>
            <a:r>
              <a:rPr kumimoji="1" lang="ja-JP" altLang="en-US" sz="4800" dirty="0">
                <a:solidFill>
                  <a:srgbClr val="0070C0"/>
                </a:solidFill>
                <a:latin typeface="HGP創英角ﾎﾟｯﾌﾟ体" panose="040B0A00000000000000" pitchFamily="50" charset="-128"/>
                <a:ea typeface="HGP創英角ﾎﾟｯﾌﾟ体" panose="040B0A00000000000000" pitchFamily="50" charset="-128"/>
              </a:rPr>
              <a:t>を</a:t>
            </a:r>
            <a:br>
              <a:rPr kumimoji="1" lang="en-US" altLang="ja-JP" sz="4800" dirty="0">
                <a:solidFill>
                  <a:srgbClr val="0070C0"/>
                </a:solidFill>
                <a:latin typeface="HGP創英角ﾎﾟｯﾌﾟ体" panose="040B0A00000000000000" pitchFamily="50" charset="-128"/>
                <a:ea typeface="HGP創英角ﾎﾟｯﾌﾟ体" panose="040B0A00000000000000" pitchFamily="50" charset="-128"/>
              </a:rPr>
            </a:br>
            <a:r>
              <a:rPr kumimoji="1" lang="ja-JP" altLang="en-US" sz="4800" dirty="0">
                <a:solidFill>
                  <a:srgbClr val="0070C0"/>
                </a:solidFill>
                <a:latin typeface="HGP創英角ﾎﾟｯﾌﾟ体" panose="040B0A00000000000000" pitchFamily="50" charset="-128"/>
                <a:ea typeface="HGP創英角ﾎﾟｯﾌﾟ体" panose="040B0A00000000000000" pitchFamily="50" charset="-128"/>
              </a:rPr>
              <a:t>歌いましょう！</a:t>
            </a:r>
            <a:br>
              <a:rPr kumimoji="1" lang="en-US" altLang="ja-JP" sz="4800" dirty="0">
                <a:solidFill>
                  <a:srgbClr val="0070C0"/>
                </a:solidFill>
                <a:latin typeface="HGP創英角ﾎﾟｯﾌﾟ体" panose="040B0A00000000000000" pitchFamily="50" charset="-128"/>
                <a:ea typeface="HGP創英角ﾎﾟｯﾌﾟ体" panose="040B0A00000000000000" pitchFamily="50" charset="-128"/>
              </a:rPr>
            </a:br>
            <a:br>
              <a:rPr lang="en-US" altLang="ja-JP" sz="4800" dirty="0">
                <a:solidFill>
                  <a:srgbClr val="0070C0"/>
                </a:solidFill>
                <a:latin typeface="HGP創英角ﾎﾟｯﾌﾟ体" panose="040B0A00000000000000" pitchFamily="50" charset="-128"/>
                <a:ea typeface="HGP創英角ﾎﾟｯﾌﾟ体" panose="040B0A00000000000000" pitchFamily="50" charset="-128"/>
              </a:rPr>
            </a:br>
            <a:br>
              <a:rPr lang="en-US" altLang="ja-JP" sz="4800" dirty="0">
                <a:solidFill>
                  <a:srgbClr val="0070C0"/>
                </a:solidFill>
                <a:latin typeface="HGP創英角ﾎﾟｯﾌﾟ体" panose="040B0A00000000000000" pitchFamily="50" charset="-128"/>
                <a:ea typeface="HGP創英角ﾎﾟｯﾌﾟ体" panose="040B0A00000000000000" pitchFamily="50" charset="-128"/>
              </a:rPr>
            </a:br>
            <a:r>
              <a:rPr lang="ja-JP" altLang="en-US" sz="4000" dirty="0">
                <a:solidFill>
                  <a:srgbClr val="0070C0"/>
                </a:solidFill>
                <a:latin typeface="HGP創英角ﾎﾟｯﾌﾟ体" panose="040B0A00000000000000" pitchFamily="50" charset="-128"/>
                <a:ea typeface="HGP創英角ﾎﾟｯﾌﾟ体" panose="040B0A00000000000000" pitchFamily="50" charset="-128"/>
              </a:rPr>
              <a:t>茶わんむしのメロディに合わせて</a:t>
            </a:r>
            <a:br>
              <a:rPr lang="en-US" altLang="ja-JP" sz="4000" dirty="0">
                <a:solidFill>
                  <a:srgbClr val="0070C0"/>
                </a:solidFill>
                <a:latin typeface="HGP創英角ﾎﾟｯﾌﾟ体" panose="040B0A00000000000000" pitchFamily="50" charset="-128"/>
                <a:ea typeface="HGP創英角ﾎﾟｯﾌﾟ体" panose="040B0A00000000000000" pitchFamily="50" charset="-128"/>
              </a:rPr>
            </a:br>
            <a:r>
              <a:rPr lang="ja-JP" altLang="en-US" sz="4000" dirty="0">
                <a:solidFill>
                  <a:srgbClr val="0070C0"/>
                </a:solidFill>
                <a:latin typeface="HGP創英角ﾎﾟｯﾌﾟ体" panose="040B0A00000000000000" pitchFamily="50" charset="-128"/>
                <a:ea typeface="HGP創英角ﾎﾟｯﾌﾟ体" panose="040B0A00000000000000" pitchFamily="50" charset="-128"/>
              </a:rPr>
              <a:t>歌ってください。</a:t>
            </a:r>
            <a:endParaRPr kumimoji="1" lang="ja-JP" altLang="en-US" sz="4000" dirty="0">
              <a:solidFill>
                <a:srgbClr val="0070C0"/>
              </a:solidFill>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a:t>
            </a:fld>
            <a:endParaRPr kumimoji="1" lang="ja-JP" altLang="en-US"/>
          </a:p>
        </p:txBody>
      </p:sp>
    </p:spTree>
    <p:extLst>
      <p:ext uri="{BB962C8B-B14F-4D97-AF65-F5344CB8AC3E}">
        <p14:creationId xmlns:p14="http://schemas.microsoft.com/office/powerpoint/2010/main" val="219574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08720"/>
            <a:ext cx="9324528" cy="4306490"/>
          </a:xfrm>
        </p:spPr>
        <p:txBody>
          <a:bodyPr>
            <a:normAutofit/>
          </a:bodyPr>
          <a:lstStyle/>
          <a:p>
            <a:r>
              <a:rPr kumimoji="1" lang="ja-JP" altLang="en-US" dirty="0">
                <a:latin typeface="HGP創英角ﾎﾟｯﾌﾟ体" panose="040B0A00000000000000" pitchFamily="50" charset="-128"/>
                <a:ea typeface="HGP創英角ﾎﾟｯﾌﾟ体" panose="040B0A00000000000000" pitchFamily="50" charset="-128"/>
              </a:rPr>
              <a:t>警察にどのように相談すればよいのか</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どのような対応をしてもらえるのか</a:t>
            </a:r>
            <a:br>
              <a:rPr kumimoji="1" lang="en-US" altLang="ja-JP" dirty="0">
                <a:latin typeface="HGP創英角ﾎﾟｯﾌﾟ体" panose="040B0A00000000000000" pitchFamily="50" charset="-128"/>
                <a:ea typeface="HGP創英角ﾎﾟｯﾌﾟ体" panose="040B0A00000000000000" pitchFamily="50" charset="-128"/>
              </a:rPr>
            </a:br>
            <a:br>
              <a:rPr kumimoji="1"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警察の方にお話ししていただきます。</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a:xfrm>
            <a:off x="6397166" y="6228946"/>
            <a:ext cx="2133600" cy="365125"/>
          </a:xfrm>
        </p:spPr>
        <p:txBody>
          <a:bodyPr/>
          <a:lstStyle/>
          <a:p>
            <a:fld id="{F71835C1-8AFA-4024-B2C4-31B3B60A6FE6}" type="slidenum">
              <a:rPr kumimoji="1" lang="ja-JP" altLang="en-US" smtClean="0"/>
              <a:t>20</a:t>
            </a:fld>
            <a:endParaRPr kumimoji="1" lang="ja-JP" altLang="en-US"/>
          </a:p>
        </p:txBody>
      </p:sp>
      <p:pic>
        <p:nvPicPr>
          <p:cNvPr id="6" name="Picture 2" descr="警察官　人物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276" y="4560899"/>
            <a:ext cx="3528392" cy="215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2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908720"/>
            <a:ext cx="8229600" cy="1143000"/>
          </a:xfrm>
        </p:spPr>
        <p:txBody>
          <a:bodyPr>
            <a:normAutofit fontScale="90000"/>
          </a:bodyPr>
          <a:lstStyle/>
          <a:p>
            <a:r>
              <a:rPr lang="ja-JP" altLang="en-US" dirty="0">
                <a:solidFill>
                  <a:schemeClr val="accent1"/>
                </a:solidFill>
              </a:rPr>
              <a:t>○もしあなたがだまされたら、</a:t>
            </a:r>
            <a:br>
              <a:rPr lang="en-US" altLang="ja-JP" dirty="0">
                <a:solidFill>
                  <a:schemeClr val="accent1"/>
                </a:solidFill>
              </a:rPr>
            </a:br>
            <a:r>
              <a:rPr lang="ja-JP" altLang="en-US" dirty="0">
                <a:solidFill>
                  <a:schemeClr val="accent1"/>
                </a:solidFill>
              </a:rPr>
              <a:t>どのような対応を取りますか？</a:t>
            </a:r>
            <a:br>
              <a:rPr lang="en-US" altLang="ja-JP" dirty="0">
                <a:solidFill>
                  <a:schemeClr val="accent1"/>
                </a:solidFill>
              </a:rPr>
            </a:br>
            <a:endParaRPr kumimoji="1" lang="ja-JP" altLang="en-US" dirty="0"/>
          </a:p>
        </p:txBody>
      </p:sp>
      <p:sp>
        <p:nvSpPr>
          <p:cNvPr id="3" name="コンテンツ プレースホルダー 2"/>
          <p:cNvSpPr>
            <a:spLocks noGrp="1"/>
          </p:cNvSpPr>
          <p:nvPr>
            <p:ph idx="1"/>
          </p:nvPr>
        </p:nvSpPr>
        <p:spPr>
          <a:xfrm>
            <a:off x="539552" y="2132856"/>
            <a:ext cx="8229600" cy="4525963"/>
          </a:xfrm>
        </p:spPr>
        <p:txBody>
          <a:bodyPr/>
          <a:lstStyle/>
          <a:p>
            <a:pPr marL="0" indent="0">
              <a:buNone/>
            </a:pPr>
            <a:endParaRPr kumimoji="1" lang="en-US" altLang="ja-JP" dirty="0"/>
          </a:p>
          <a:p>
            <a:pPr marL="0" indent="0">
              <a:buNone/>
            </a:pPr>
            <a:r>
              <a:rPr kumimoji="1" lang="ja-JP" altLang="en-US" sz="3600" dirty="0"/>
              <a:t>📞１８８（泣き寝入りいやや）</a:t>
            </a:r>
            <a:endParaRPr kumimoji="1" lang="en-US" altLang="ja-JP" sz="3600" dirty="0"/>
          </a:p>
          <a:p>
            <a:pPr marL="0" indent="0">
              <a:buNone/>
            </a:pPr>
            <a:r>
              <a:rPr lang="ja-JP" altLang="en-US" sz="3600" dirty="0"/>
              <a:t>　　</a:t>
            </a:r>
            <a:r>
              <a:rPr kumimoji="1" lang="ja-JP" altLang="en-US" sz="3600" dirty="0"/>
              <a:t>消費者ホットライン</a:t>
            </a:r>
            <a:endParaRPr kumimoji="1" lang="en-US" altLang="ja-JP" sz="3600" dirty="0"/>
          </a:p>
          <a:p>
            <a:pPr marL="0" indent="0">
              <a:buNone/>
            </a:pPr>
            <a:endParaRPr lang="en-US" altLang="ja-JP" sz="3600" dirty="0"/>
          </a:p>
          <a:p>
            <a:pPr marL="0" indent="0">
              <a:buNone/>
            </a:pPr>
            <a:r>
              <a:rPr kumimoji="1" lang="ja-JP" altLang="en-US" sz="3600" dirty="0"/>
              <a:t>📞＃９１１０</a:t>
            </a:r>
            <a:endParaRPr kumimoji="1" lang="en-US" altLang="ja-JP" sz="3600" dirty="0"/>
          </a:p>
          <a:p>
            <a:pPr marL="0" indent="0">
              <a:buNone/>
            </a:pPr>
            <a:r>
              <a:rPr lang="ja-JP" altLang="en-US" sz="3600" dirty="0"/>
              <a:t>　　警察相談専用ダイヤル</a:t>
            </a:r>
            <a:endParaRPr kumimoji="1" lang="ja-JP" altLang="en-US" sz="3600" dirty="0"/>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21</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727" y="4630521"/>
            <a:ext cx="2841104" cy="2024287"/>
          </a:xfrm>
          <a:prstGeom prst="rect">
            <a:avLst/>
          </a:prstGeom>
        </p:spPr>
      </p:pic>
    </p:spTree>
    <p:extLst>
      <p:ext uri="{BB962C8B-B14F-4D97-AF65-F5344CB8AC3E}">
        <p14:creationId xmlns:p14="http://schemas.microsoft.com/office/powerpoint/2010/main" val="29563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628800"/>
            <a:ext cx="8229600" cy="1143000"/>
          </a:xfrm>
        </p:spPr>
        <p:txBody>
          <a:bodyPr/>
          <a:lstStyle/>
          <a:p>
            <a:r>
              <a:rPr kumimoji="1" lang="ja-JP" altLang="en-US" dirty="0"/>
              <a:t>消費者ホットライン</a:t>
            </a:r>
          </a:p>
        </p:txBody>
      </p:sp>
      <p:sp>
        <p:nvSpPr>
          <p:cNvPr id="3" name="コンテンツ プレースホルダー 2"/>
          <p:cNvSpPr>
            <a:spLocks noGrp="1"/>
          </p:cNvSpPr>
          <p:nvPr>
            <p:ph idx="1"/>
          </p:nvPr>
        </p:nvSpPr>
        <p:spPr>
          <a:xfrm>
            <a:off x="0" y="1196752"/>
            <a:ext cx="9165704" cy="4525963"/>
          </a:xfrm>
        </p:spPr>
        <p:txBody>
          <a:bodyPr>
            <a:normAutofit lnSpcReduction="10000"/>
          </a:bodyPr>
          <a:lstStyle/>
          <a:p>
            <a:pPr marL="0" indent="0" algn="ctr">
              <a:buNone/>
            </a:pPr>
            <a:endParaRPr kumimoji="1" lang="en-US" altLang="ja-JP" sz="8000" dirty="0">
              <a:solidFill>
                <a:srgbClr val="C00000"/>
              </a:solidFill>
              <a:latin typeface="HGP創英角ﾎﾟｯﾌﾟ体" panose="040B0A00000000000000" pitchFamily="50" charset="-128"/>
              <a:ea typeface="HGP創英角ﾎﾟｯﾌﾟ体" panose="040B0A00000000000000" pitchFamily="50" charset="-128"/>
            </a:endParaRPr>
          </a:p>
          <a:p>
            <a:pPr marL="0" indent="0" algn="ctr">
              <a:buNone/>
            </a:pPr>
            <a:r>
              <a:rPr kumimoji="1" lang="ja-JP" altLang="en-US" sz="8000" dirty="0">
                <a:solidFill>
                  <a:srgbClr val="C00000"/>
                </a:solidFill>
                <a:latin typeface="HGP創英角ﾎﾟｯﾌﾟ体" panose="040B0A00000000000000" pitchFamily="50" charset="-128"/>
                <a:ea typeface="HGP創英角ﾎﾟｯﾌﾟ体" panose="040B0A00000000000000" pitchFamily="50" charset="-128"/>
              </a:rPr>
              <a:t>１８８（いやや）</a:t>
            </a:r>
            <a:endParaRPr kumimoji="1" lang="en-US" altLang="ja-JP" sz="8000" dirty="0">
              <a:solidFill>
                <a:srgbClr val="C00000"/>
              </a:solidFill>
              <a:latin typeface="HGP創英角ﾎﾟｯﾌﾟ体" panose="040B0A00000000000000" pitchFamily="50" charset="-128"/>
              <a:ea typeface="HGP創英角ﾎﾟｯﾌﾟ体" panose="040B0A00000000000000" pitchFamily="50" charset="-128"/>
            </a:endParaRPr>
          </a:p>
          <a:p>
            <a:pPr marL="0" indent="0" algn="ctr">
              <a:buNone/>
            </a:pPr>
            <a:endParaRPr kumimoji="1" lang="en-US" altLang="ja-JP" sz="8000" dirty="0">
              <a:solidFill>
                <a:srgbClr val="C00000"/>
              </a:solidFill>
              <a:latin typeface="HGP創英角ﾎﾟｯﾌﾟ体" panose="040B0A00000000000000" pitchFamily="50" charset="-128"/>
              <a:ea typeface="HGP創英角ﾎﾟｯﾌﾟ体" panose="040B0A00000000000000" pitchFamily="50" charset="-128"/>
            </a:endParaRPr>
          </a:p>
          <a:p>
            <a:pPr marL="0" indent="0" algn="ctr">
              <a:buNone/>
            </a:pPr>
            <a:r>
              <a:rPr lang="ja-JP" altLang="en-US" sz="3600" dirty="0">
                <a:latin typeface="HGP創英角ﾎﾟｯﾌﾟ体" panose="040B0A00000000000000" pitchFamily="50" charset="-128"/>
                <a:ea typeface="HGP創英角ﾎﾟｯﾌﾟ体" panose="040B0A00000000000000" pitchFamily="50" charset="-128"/>
              </a:rPr>
              <a:t>ここで、実際に電話をかけてみましょう。</a:t>
            </a:r>
            <a:endParaRPr lang="en-US" altLang="ja-JP" sz="3600"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22</a:t>
            </a:fld>
            <a:endParaRPr kumimoji="1" lang="ja-JP" altLang="en-US"/>
          </a:p>
        </p:txBody>
      </p:sp>
    </p:spTree>
    <p:extLst>
      <p:ext uri="{BB962C8B-B14F-4D97-AF65-F5344CB8AC3E}">
        <p14:creationId xmlns:p14="http://schemas.microsoft.com/office/powerpoint/2010/main" val="89089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640960" cy="1143000"/>
          </a:xfrm>
        </p:spPr>
        <p:txBody>
          <a:bodyPr>
            <a:normAutofit/>
          </a:bodyPr>
          <a:lstStyle/>
          <a:p>
            <a:pPr algn="l"/>
            <a:r>
              <a:rPr lang="ja-JP" altLang="en-US" b="1" dirty="0">
                <a:solidFill>
                  <a:schemeClr val="accent1"/>
                </a:solidFill>
              </a:rPr>
              <a:t>マイナンバー</a:t>
            </a:r>
            <a:r>
              <a:rPr kumimoji="1" lang="ja-JP" altLang="en-US" b="1" dirty="0">
                <a:solidFill>
                  <a:schemeClr val="accent1"/>
                </a:solidFill>
              </a:rPr>
              <a:t>詐欺にあわないために</a:t>
            </a:r>
          </a:p>
        </p:txBody>
      </p:sp>
      <p:sp>
        <p:nvSpPr>
          <p:cNvPr id="3" name="コンテンツ プレースホルダー 2"/>
          <p:cNvSpPr>
            <a:spLocks noGrp="1"/>
          </p:cNvSpPr>
          <p:nvPr>
            <p:ph idx="1"/>
          </p:nvPr>
        </p:nvSpPr>
        <p:spPr>
          <a:xfrm>
            <a:off x="323528" y="1412776"/>
            <a:ext cx="8496944" cy="5184576"/>
          </a:xfrm>
        </p:spPr>
        <p:txBody>
          <a:bodyPr>
            <a:noAutofit/>
          </a:bodyPr>
          <a:lstStyle/>
          <a:p>
            <a:pPr marL="0" indent="0">
              <a:buNone/>
            </a:pPr>
            <a:r>
              <a:rPr lang="ja-JP" altLang="en-US" sz="4000" dirty="0"/>
              <a:t>＊</a:t>
            </a:r>
            <a:r>
              <a:rPr lang="ja-JP" altLang="en-US" dirty="0"/>
              <a:t>マイナンバーの手続で、</a:t>
            </a:r>
            <a:endParaRPr lang="en-US" altLang="ja-JP" dirty="0"/>
          </a:p>
          <a:p>
            <a:pPr marL="0" indent="0">
              <a:buNone/>
            </a:pPr>
            <a:r>
              <a:rPr lang="ja-JP" altLang="en-US" sz="3600" b="1" dirty="0">
                <a:solidFill>
                  <a:srgbClr val="00B050"/>
                </a:solidFill>
              </a:rPr>
              <a:t>・銀行口座の暗証番号</a:t>
            </a:r>
            <a:endParaRPr lang="en-US" altLang="ja-JP" sz="3600" b="1" dirty="0">
              <a:solidFill>
                <a:srgbClr val="00B050"/>
              </a:solidFill>
            </a:endParaRPr>
          </a:p>
          <a:p>
            <a:pPr marL="0" indent="0">
              <a:buNone/>
            </a:pPr>
            <a:r>
              <a:rPr lang="ja-JP" altLang="en-US" sz="3600" b="1" dirty="0">
                <a:solidFill>
                  <a:srgbClr val="00B050"/>
                </a:solidFill>
              </a:rPr>
              <a:t>・年金や保険</a:t>
            </a:r>
            <a:endParaRPr lang="en-US" altLang="ja-JP" sz="3600" b="1" dirty="0">
              <a:solidFill>
                <a:srgbClr val="00B050"/>
              </a:solidFill>
            </a:endParaRPr>
          </a:p>
          <a:p>
            <a:pPr marL="0" indent="0">
              <a:buNone/>
            </a:pPr>
            <a:r>
              <a:rPr lang="ja-JP" altLang="en-US" sz="3600" dirty="0"/>
              <a:t>の情報などを聞くことは</a:t>
            </a:r>
            <a:r>
              <a:rPr lang="ja-JP" altLang="en-US" sz="3600" u="sng" dirty="0">
                <a:solidFill>
                  <a:srgbClr val="FF0000"/>
                </a:solidFill>
              </a:rPr>
              <a:t>一切ありません</a:t>
            </a:r>
            <a:r>
              <a:rPr lang="ja-JP" altLang="en-US" sz="3600" dirty="0"/>
              <a:t>。</a:t>
            </a:r>
            <a:endParaRPr lang="en-US" altLang="ja-JP" sz="3600" dirty="0"/>
          </a:p>
          <a:p>
            <a:pPr marL="0" indent="0">
              <a:buNone/>
            </a:pPr>
            <a:endParaRPr lang="en-US" altLang="ja-JP" sz="4000" dirty="0"/>
          </a:p>
          <a:p>
            <a:pPr marL="0" indent="0">
              <a:buNone/>
            </a:pPr>
            <a:r>
              <a:rPr lang="ja-JP" altLang="en-US" sz="4000" dirty="0"/>
              <a:t>＊</a:t>
            </a:r>
            <a:r>
              <a:rPr lang="ja-JP" altLang="en-US" sz="4000" dirty="0">
                <a:solidFill>
                  <a:srgbClr val="FF0000"/>
                </a:solidFill>
              </a:rPr>
              <a:t>ＡＴＭの操作</a:t>
            </a:r>
            <a:r>
              <a:rPr lang="ja-JP" altLang="en-US" sz="4000" dirty="0"/>
              <a:t>をお願いすることも</a:t>
            </a:r>
            <a:r>
              <a:rPr lang="ja-JP" altLang="en-US" sz="4000" u="sng" dirty="0">
                <a:solidFill>
                  <a:srgbClr val="FF0000"/>
                </a:solidFill>
              </a:rPr>
              <a:t>一切ありません。</a:t>
            </a: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23</a:t>
            </a:fld>
            <a:endParaRPr kumimoji="1" lang="ja-JP" altLang="en-US"/>
          </a:p>
        </p:txBody>
      </p:sp>
    </p:spTree>
    <p:extLst>
      <p:ext uri="{BB962C8B-B14F-4D97-AF65-F5344CB8AC3E}">
        <p14:creationId xmlns:p14="http://schemas.microsoft.com/office/powerpoint/2010/main" val="255441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836712"/>
            <a:ext cx="8435280" cy="5649491"/>
          </a:xfrm>
        </p:spPr>
        <p:txBody>
          <a:bodyPr/>
          <a:lstStyle/>
          <a:p>
            <a:pPr marL="0" indent="0">
              <a:buNone/>
            </a:pPr>
            <a:r>
              <a:rPr lang="ja-JP" altLang="en-US" dirty="0"/>
              <a:t>　</a:t>
            </a:r>
            <a:r>
              <a:rPr lang="ja-JP" altLang="en-US" sz="4400" dirty="0"/>
              <a:t>人をだまして、他人のマイナンバーを取得することは法律により罰せられます。しかし、</a:t>
            </a:r>
            <a:r>
              <a:rPr lang="ja-JP" altLang="en-US" sz="4400" dirty="0">
                <a:solidFill>
                  <a:srgbClr val="FF0000"/>
                </a:solidFill>
              </a:rPr>
              <a:t>自分のマイナンバーを他人に教えてしまっても、刑事責任を問われることはありません！</a:t>
            </a:r>
            <a:endParaRPr kumimoji="1" lang="ja-JP" altLang="en-US" sz="4400" dirty="0">
              <a:solidFill>
                <a:srgbClr val="FF0000"/>
              </a:solidFill>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24</a:t>
            </a:fld>
            <a:endParaRPr kumimoji="1" lang="ja-JP" altLang="en-US"/>
          </a:p>
        </p:txBody>
      </p:sp>
    </p:spTree>
    <p:extLst>
      <p:ext uri="{BB962C8B-B14F-4D97-AF65-F5344CB8AC3E}">
        <p14:creationId xmlns:p14="http://schemas.microsoft.com/office/powerpoint/2010/main" val="47846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84784"/>
            <a:ext cx="8373616" cy="1791072"/>
          </a:xfrm>
        </p:spPr>
        <p:txBody>
          <a:bodyPr>
            <a:normAutofit/>
          </a:bodyPr>
          <a:lstStyle/>
          <a:p>
            <a:r>
              <a:rPr lang="ja-JP" altLang="en-US" dirty="0">
                <a:solidFill>
                  <a:schemeClr val="accent1"/>
                </a:solidFill>
              </a:rPr>
              <a:t>様々な詐欺にだまされないためにはどうしたらいいのでしょうか。</a:t>
            </a:r>
            <a:endParaRPr kumimoji="1" lang="ja-JP" altLang="en-US" dirty="0"/>
          </a:p>
        </p:txBody>
      </p:sp>
      <p:sp>
        <p:nvSpPr>
          <p:cNvPr id="3" name="コンテンツ プレースホルダー 2"/>
          <p:cNvSpPr>
            <a:spLocks noGrp="1"/>
          </p:cNvSpPr>
          <p:nvPr>
            <p:ph idx="1"/>
          </p:nvPr>
        </p:nvSpPr>
        <p:spPr>
          <a:xfrm>
            <a:off x="179512" y="4653136"/>
            <a:ext cx="8686800" cy="1545035"/>
          </a:xfrm>
        </p:spPr>
        <p:txBody>
          <a:bodyPr/>
          <a:lstStyle/>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先程の２、３人のグループで話し</a:t>
            </a:r>
            <a:r>
              <a:rPr lang="ja-JP" altLang="en-US" dirty="0">
                <a:latin typeface="HGP創英角ﾎﾟｯﾌﾟ体" panose="040B0A00000000000000" pitchFamily="50" charset="-128"/>
                <a:ea typeface="HGP創英角ﾎﾟｯﾌﾟ体" panose="040B0A00000000000000" pitchFamily="50" charset="-128"/>
              </a:rPr>
              <a:t>合ってみましょう。</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25</a:t>
            </a:fld>
            <a:endParaRPr kumimoji="1" lang="ja-JP" altLang="en-US"/>
          </a:p>
        </p:txBody>
      </p:sp>
    </p:spTree>
    <p:extLst>
      <p:ext uri="{BB962C8B-B14F-4D97-AF65-F5344CB8AC3E}">
        <p14:creationId xmlns:p14="http://schemas.microsoft.com/office/powerpoint/2010/main" val="815524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0769"/>
            <a:ext cx="8424936" cy="1143000"/>
          </a:xfrm>
        </p:spPr>
        <p:txBody>
          <a:bodyPr>
            <a:normAutofit fontScale="90000"/>
          </a:bodyPr>
          <a:lstStyle/>
          <a:p>
            <a:pPr algn="l"/>
            <a:r>
              <a:rPr lang="ja-JP" altLang="en-US" dirty="0">
                <a:solidFill>
                  <a:schemeClr val="accent1"/>
                </a:solidFill>
              </a:rPr>
              <a:t>様々な詐欺</a:t>
            </a:r>
            <a:r>
              <a:rPr kumimoji="1" lang="ja-JP" altLang="en-US" dirty="0">
                <a:solidFill>
                  <a:schemeClr val="accent1"/>
                </a:solidFill>
              </a:rPr>
              <a:t>にだまされないために</a:t>
            </a:r>
            <a:r>
              <a:rPr lang="ja-JP" altLang="en-US" dirty="0">
                <a:solidFill>
                  <a:schemeClr val="accent1"/>
                </a:solidFill>
              </a:rPr>
              <a:t>は</a:t>
            </a:r>
            <a:endParaRPr kumimoji="1" lang="ja-JP" altLang="en-US" dirty="0">
              <a:solidFill>
                <a:schemeClr val="accent1"/>
              </a:solidFill>
            </a:endParaRPr>
          </a:p>
        </p:txBody>
      </p:sp>
      <p:sp>
        <p:nvSpPr>
          <p:cNvPr id="3" name="コンテンツ プレースホルダー 2"/>
          <p:cNvSpPr>
            <a:spLocks noGrp="1"/>
          </p:cNvSpPr>
          <p:nvPr>
            <p:ph idx="1"/>
          </p:nvPr>
        </p:nvSpPr>
        <p:spPr>
          <a:xfrm>
            <a:off x="179512" y="980728"/>
            <a:ext cx="8784976" cy="5688632"/>
          </a:xfrm>
        </p:spPr>
        <p:txBody>
          <a:bodyPr>
            <a:normAutofit/>
          </a:bodyPr>
          <a:lstStyle/>
          <a:p>
            <a:r>
              <a:rPr lang="ja-JP" altLang="ja-JP" dirty="0"/>
              <a:t>最近流行している詐欺を把握しておく。</a:t>
            </a:r>
          </a:p>
          <a:p>
            <a:r>
              <a:rPr lang="ja-JP" altLang="ja-JP" dirty="0"/>
              <a:t>何かおかしいなと思ったら</a:t>
            </a:r>
            <a:r>
              <a:rPr lang="ja-JP" altLang="en-US" dirty="0"/>
              <a:t>消費者ホットライン</a:t>
            </a:r>
            <a:r>
              <a:rPr lang="ja-JP" altLang="ja-JP" dirty="0"/>
              <a:t>や警察</a:t>
            </a:r>
            <a:r>
              <a:rPr lang="ja-JP" altLang="en-US" dirty="0"/>
              <a:t>相談専用ダイヤル</a:t>
            </a:r>
            <a:r>
              <a:rPr lang="ja-JP" altLang="ja-JP" dirty="0"/>
              <a:t>などにすぐ相談する。</a:t>
            </a:r>
          </a:p>
          <a:p>
            <a:r>
              <a:rPr lang="ja-JP" altLang="ja-JP" dirty="0"/>
              <a:t>何かおかしいなと思ったらすぐに電話を切る。</a:t>
            </a:r>
          </a:p>
          <a:p>
            <a:r>
              <a:rPr lang="ja-JP" altLang="ja-JP" dirty="0"/>
              <a:t>相談しやすい人を見つけておく。</a:t>
            </a:r>
          </a:p>
          <a:p>
            <a:r>
              <a:rPr lang="ja-JP" altLang="ja-JP" dirty="0"/>
              <a:t>怪しい電話がかかってきたことを</a:t>
            </a:r>
            <a:r>
              <a:rPr lang="ja-JP" altLang="en-US" dirty="0"/>
              <a:t>家族や</a:t>
            </a:r>
            <a:r>
              <a:rPr lang="ja-JP" altLang="ja-JP" dirty="0"/>
              <a:t>友人と共有するなど，日頃から情報交換を行う。</a:t>
            </a:r>
            <a:endParaRPr lang="en-US" altLang="ja-JP" dirty="0"/>
          </a:p>
          <a:p>
            <a:r>
              <a:rPr lang="ja-JP" altLang="en-US" dirty="0"/>
              <a:t>誰でもだまされる可能性があることを頭に入れておく。</a:t>
            </a:r>
            <a:endParaRPr lang="en-US" altLang="ja-JP" dirty="0"/>
          </a:p>
          <a:p>
            <a:r>
              <a:rPr lang="ja-JP" altLang="en-US" dirty="0"/>
              <a:t>うそ電話サギ撃退装置を電話に取り付ける。</a:t>
            </a:r>
          </a:p>
          <a:p>
            <a:endParaRPr lang="en-US" altLang="ja-JP" dirty="0"/>
          </a:p>
          <a:p>
            <a:pPr marL="0" indent="0">
              <a:buNone/>
            </a:pPr>
            <a:endParaRPr lang="en-US" altLang="ja-JP" dirty="0"/>
          </a:p>
          <a:p>
            <a:endParaRPr lang="ja-JP" altLang="ja-JP" dirty="0"/>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26</a:t>
            </a:fld>
            <a:endParaRPr kumimoji="1" lang="ja-JP" altLang="en-US"/>
          </a:p>
        </p:txBody>
      </p:sp>
    </p:spTree>
    <p:extLst>
      <p:ext uri="{BB962C8B-B14F-4D97-AF65-F5344CB8AC3E}">
        <p14:creationId xmlns:p14="http://schemas.microsoft.com/office/powerpoint/2010/main" val="2597997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892" y="260648"/>
            <a:ext cx="8229600" cy="1143000"/>
          </a:xfrm>
        </p:spPr>
        <p:txBody>
          <a:bodyPr>
            <a:normAutofit/>
          </a:bodyPr>
          <a:lstStyle/>
          <a:p>
            <a:r>
              <a:rPr lang="ja-JP" altLang="en-US" sz="4900" dirty="0">
                <a:solidFill>
                  <a:schemeClr val="accent1"/>
                </a:solidFill>
              </a:rPr>
              <a:t>うそ電話サギ撃退</a:t>
            </a:r>
            <a:r>
              <a:rPr kumimoji="1" lang="ja-JP" altLang="en-US" sz="4900" dirty="0">
                <a:solidFill>
                  <a:schemeClr val="accent1"/>
                </a:solidFill>
              </a:rPr>
              <a:t>装置</a:t>
            </a:r>
            <a:endParaRPr kumimoji="1" lang="ja-JP" altLang="en-US" sz="4000" dirty="0"/>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48064" y="2348880"/>
            <a:ext cx="3467100" cy="3114675"/>
          </a:xfrm>
        </p:spPr>
      </p:pic>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27</a:t>
            </a:fld>
            <a:endParaRPr kumimoji="1" lang="ja-JP" altLang="en-US"/>
          </a:p>
        </p:txBody>
      </p:sp>
      <p:sp>
        <p:nvSpPr>
          <p:cNvPr id="7" name="角丸四角形吹き出し 6"/>
          <p:cNvSpPr/>
          <p:nvPr/>
        </p:nvSpPr>
        <p:spPr>
          <a:xfrm>
            <a:off x="323528" y="1844824"/>
            <a:ext cx="3960440" cy="3168352"/>
          </a:xfrm>
          <a:prstGeom prst="wedgeRoundRectCallout">
            <a:avLst>
              <a:gd name="adj1" fmla="val 61131"/>
              <a:gd name="adj2" fmla="val 38631"/>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p>
        </p:txBody>
      </p:sp>
      <p:sp>
        <p:nvSpPr>
          <p:cNvPr id="8" name="正方形/長方形 7"/>
          <p:cNvSpPr/>
          <p:nvPr/>
        </p:nvSpPr>
        <p:spPr>
          <a:xfrm>
            <a:off x="467544" y="2132856"/>
            <a:ext cx="3816424" cy="3046988"/>
          </a:xfrm>
          <a:prstGeom prst="rect">
            <a:avLst/>
          </a:prstGeom>
        </p:spPr>
        <p:txBody>
          <a:bodyPr wrap="square">
            <a:spAutoFit/>
          </a:bodyPr>
          <a:lstStyle/>
          <a:p>
            <a:r>
              <a:rPr lang="ja-JP" altLang="en-US" sz="2400" dirty="0"/>
              <a:t>　</a:t>
            </a:r>
            <a:r>
              <a:rPr lang="ja-JP" altLang="ja-JP" sz="2400" b="1" dirty="0">
                <a:solidFill>
                  <a:schemeClr val="tx2">
                    <a:lumMod val="50000"/>
                  </a:schemeClr>
                </a:solidFill>
              </a:rPr>
              <a:t>この電話は，振り込め詐欺などの犯罪被害防止のため，会話内容が自動録音されます。</a:t>
            </a:r>
            <a:endParaRPr lang="en-US" altLang="ja-JP" sz="2400" b="1" dirty="0">
              <a:solidFill>
                <a:schemeClr val="tx2">
                  <a:lumMod val="50000"/>
                </a:schemeClr>
              </a:solidFill>
            </a:endParaRPr>
          </a:p>
          <a:p>
            <a:r>
              <a:rPr lang="ja-JP" altLang="ja-JP" sz="2400" b="1" dirty="0">
                <a:solidFill>
                  <a:schemeClr val="tx2">
                    <a:lumMod val="50000"/>
                  </a:schemeClr>
                </a:solidFill>
              </a:rPr>
              <a:t>これから呼び出しますので，このままお待ちください。</a:t>
            </a:r>
            <a:endParaRPr lang="en-US" altLang="ja-JP" sz="2400" b="1" dirty="0">
              <a:solidFill>
                <a:schemeClr val="tx2">
                  <a:lumMod val="50000"/>
                </a:schemeClr>
              </a:solidFill>
            </a:endParaRPr>
          </a:p>
          <a:p>
            <a:endParaRPr lang="ja-JP" altLang="en-US" sz="2400" dirty="0"/>
          </a:p>
        </p:txBody>
      </p:sp>
      <p:sp>
        <p:nvSpPr>
          <p:cNvPr id="4" name="テキスト ボックス 3"/>
          <p:cNvSpPr txBox="1"/>
          <p:nvPr/>
        </p:nvSpPr>
        <p:spPr>
          <a:xfrm>
            <a:off x="768468" y="5733256"/>
            <a:ext cx="7560840" cy="646331"/>
          </a:xfrm>
          <a:prstGeom prst="rect">
            <a:avLst/>
          </a:prstGeom>
          <a:noFill/>
        </p:spPr>
        <p:txBody>
          <a:bodyPr wrap="square" rtlCol="0">
            <a:spAutoFit/>
          </a:bodyPr>
          <a:lstStyle/>
          <a:p>
            <a:r>
              <a:rPr kumimoji="1" lang="ja-JP" altLang="en-US" sz="3600" dirty="0">
                <a:latin typeface="HGP創英角ﾎﾟｯﾌﾟ体" panose="040B0A00000000000000" pitchFamily="50" charset="-128"/>
                <a:ea typeface="HGP創英角ﾎﾟｯﾌﾟ体" panose="040B0A00000000000000" pitchFamily="50" charset="-128"/>
              </a:rPr>
              <a:t>警察の方にお話ししていただきます。</a:t>
            </a:r>
          </a:p>
        </p:txBody>
      </p:sp>
      <p:sp>
        <p:nvSpPr>
          <p:cNvPr id="5" name="正方形/長方形 4">
            <a:extLst>
              <a:ext uri="{FF2B5EF4-FFF2-40B4-BE49-F238E27FC236}">
                <a16:creationId xmlns:a16="http://schemas.microsoft.com/office/drawing/2014/main" id="{283EB456-46F0-4964-8755-9095CBA31FC6}"/>
              </a:ext>
            </a:extLst>
          </p:cNvPr>
          <p:cNvSpPr/>
          <p:nvPr/>
        </p:nvSpPr>
        <p:spPr>
          <a:xfrm>
            <a:off x="5436096" y="4509120"/>
            <a:ext cx="1117104" cy="5760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22EC8958-0CE0-4A06-A0E4-641B026D71A4}"/>
              </a:ext>
            </a:extLst>
          </p:cNvPr>
          <p:cNvSpPr/>
          <p:nvPr/>
        </p:nvSpPr>
        <p:spPr>
          <a:xfrm>
            <a:off x="5364088" y="3510174"/>
            <a:ext cx="504056" cy="85493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4123D178-DD39-4783-8293-0AB05B2644C3}"/>
              </a:ext>
            </a:extLst>
          </p:cNvPr>
          <p:cNvSpPr/>
          <p:nvPr/>
        </p:nvSpPr>
        <p:spPr>
          <a:xfrm>
            <a:off x="6858744" y="5013175"/>
            <a:ext cx="737592" cy="27368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3761988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132856"/>
            <a:ext cx="8229600" cy="1143000"/>
          </a:xfrm>
        </p:spPr>
        <p:txBody>
          <a:bodyPr>
            <a:normAutofit/>
          </a:bodyPr>
          <a:lstStyle/>
          <a:p>
            <a:r>
              <a:rPr kumimoji="1" lang="ja-JP" altLang="en-US" sz="4800" dirty="0">
                <a:solidFill>
                  <a:srgbClr val="0070C0"/>
                </a:solidFill>
              </a:rPr>
              <a:t>今日の講座の復習をしましょう。</a:t>
            </a: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28</a:t>
            </a:fld>
            <a:endParaRPr kumimoji="1" lang="ja-JP" altLang="en-US"/>
          </a:p>
        </p:txBody>
      </p:sp>
    </p:spTree>
    <p:extLst>
      <p:ext uri="{BB962C8B-B14F-4D97-AF65-F5344CB8AC3E}">
        <p14:creationId xmlns:p14="http://schemas.microsoft.com/office/powerpoint/2010/main" val="4119092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1064493"/>
            <a:ext cx="9541568" cy="5793507"/>
          </a:xfrm>
        </p:spPr>
        <p:txBody>
          <a:bodyPr>
            <a:normAutofit/>
          </a:bodyPr>
          <a:lstStyle/>
          <a:p>
            <a:pPr marL="0" indent="0">
              <a:buNone/>
            </a:pPr>
            <a:r>
              <a:rPr kumimoji="1" lang="ja-JP" altLang="en-US" sz="4800" dirty="0">
                <a:solidFill>
                  <a:srgbClr val="0070C0"/>
                </a:solidFill>
              </a:rPr>
              <a:t>今日の講座の内容を誰に伝え</a:t>
            </a:r>
            <a:endParaRPr kumimoji="1" lang="en-US" altLang="ja-JP" sz="4800" dirty="0">
              <a:solidFill>
                <a:srgbClr val="0070C0"/>
              </a:solidFill>
            </a:endParaRPr>
          </a:p>
          <a:p>
            <a:pPr marL="0" indent="0">
              <a:buNone/>
            </a:pPr>
            <a:r>
              <a:rPr kumimoji="1" lang="ja-JP" altLang="en-US" sz="4800" dirty="0">
                <a:solidFill>
                  <a:srgbClr val="0070C0"/>
                </a:solidFill>
              </a:rPr>
              <a:t>たいですか？</a:t>
            </a:r>
            <a:endParaRPr kumimoji="1" lang="en-US" altLang="ja-JP" sz="4800" dirty="0">
              <a:solidFill>
                <a:srgbClr val="0070C0"/>
              </a:solidFill>
            </a:endParaRPr>
          </a:p>
          <a:p>
            <a:pPr marL="0" indent="0">
              <a:buNone/>
            </a:pPr>
            <a:endParaRPr lang="en-US" altLang="ja-JP" sz="4800" dirty="0">
              <a:solidFill>
                <a:srgbClr val="0070C0"/>
              </a:solidFill>
            </a:endParaRPr>
          </a:p>
          <a:p>
            <a:pPr marL="0" indent="0">
              <a:buNone/>
            </a:pPr>
            <a:endParaRPr lang="en-US" altLang="ja-JP" sz="4800" dirty="0">
              <a:solidFill>
                <a:srgbClr val="0070C0"/>
              </a:solidFill>
            </a:endParaRPr>
          </a:p>
          <a:p>
            <a:pPr marL="0" indent="0">
              <a:buNone/>
            </a:pPr>
            <a:r>
              <a:rPr lang="ja-JP" altLang="en-US" sz="4800" dirty="0">
                <a:solidFill>
                  <a:srgbClr val="0070C0"/>
                </a:solidFill>
              </a:rPr>
              <a:t>どんなことを伝えたいですか？</a:t>
            </a:r>
            <a:endParaRPr kumimoji="1" lang="ja-JP" altLang="en-US" sz="4800" dirty="0">
              <a:solidFill>
                <a:srgbClr val="0070C0"/>
              </a:solidFill>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29</a:t>
            </a:fld>
            <a:endParaRPr kumimoji="1" lang="ja-JP" altLang="en-US"/>
          </a:p>
        </p:txBody>
      </p:sp>
    </p:spTree>
    <p:extLst>
      <p:ext uri="{BB962C8B-B14F-4D97-AF65-F5344CB8AC3E}">
        <p14:creationId xmlns:p14="http://schemas.microsoft.com/office/powerpoint/2010/main" val="339160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539552" y="437763"/>
            <a:ext cx="7920880" cy="830997"/>
          </a:xfrm>
          <a:prstGeom prst="rect">
            <a:avLst/>
          </a:prstGeom>
        </p:spPr>
        <p:txBody>
          <a:bodyPr wrap="square">
            <a:spAutoFit/>
          </a:bodyPr>
          <a:lstStyle/>
          <a:p>
            <a:pPr lvl="0"/>
            <a:r>
              <a:rPr lang="en-US" altLang="ja-JP" sz="4800" b="1" dirty="0">
                <a:solidFill>
                  <a:srgbClr val="FF0000"/>
                </a:solidFill>
              </a:rPr>
              <a:t>※</a:t>
            </a:r>
            <a:r>
              <a:rPr lang="ja-JP" altLang="en-US" sz="4800" b="1" dirty="0">
                <a:solidFill>
                  <a:srgbClr val="FF0000"/>
                </a:solidFill>
              </a:rPr>
              <a:t>　電話をとってください</a:t>
            </a:r>
          </a:p>
        </p:txBody>
      </p:sp>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3</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354" y="1268760"/>
            <a:ext cx="6095291" cy="5294082"/>
          </a:xfrm>
          <a:prstGeom prst="rect">
            <a:avLst/>
          </a:prstGeom>
        </p:spPr>
      </p:pic>
    </p:spTree>
    <p:extLst>
      <p:ext uri="{BB962C8B-B14F-4D97-AF65-F5344CB8AC3E}">
        <p14:creationId xmlns:p14="http://schemas.microsoft.com/office/powerpoint/2010/main" val="2098108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229600" cy="1143000"/>
          </a:xfrm>
        </p:spPr>
        <p:txBody>
          <a:bodyPr>
            <a:normAutofit/>
          </a:bodyPr>
          <a:lstStyle/>
          <a:p>
            <a:pPr algn="l"/>
            <a:r>
              <a:rPr lang="ja-JP" altLang="en-US" dirty="0">
                <a:solidFill>
                  <a:schemeClr val="accent1"/>
                </a:solidFill>
              </a:rPr>
              <a:t>さいごに</a:t>
            </a:r>
            <a:endParaRPr kumimoji="1" lang="ja-JP" altLang="en-US" dirty="0">
              <a:solidFill>
                <a:schemeClr val="accent1"/>
              </a:solidFill>
            </a:endParaRPr>
          </a:p>
        </p:txBody>
      </p:sp>
      <p:sp>
        <p:nvSpPr>
          <p:cNvPr id="3" name="コンテンツ プレースホルダー 2"/>
          <p:cNvSpPr>
            <a:spLocks noGrp="1"/>
          </p:cNvSpPr>
          <p:nvPr>
            <p:ph idx="1"/>
          </p:nvPr>
        </p:nvSpPr>
        <p:spPr>
          <a:xfrm>
            <a:off x="395536" y="1308585"/>
            <a:ext cx="8229600" cy="3488567"/>
          </a:xfrm>
        </p:spPr>
        <p:txBody>
          <a:bodyPr>
            <a:normAutofit/>
          </a:bodyPr>
          <a:lstStyle/>
          <a:p>
            <a:pPr marL="0" indent="0">
              <a:buNone/>
            </a:pPr>
            <a:r>
              <a:rPr kumimoji="1" lang="ja-JP" altLang="en-US" sz="3600" b="1" dirty="0"/>
              <a:t>今日の学びを家族や友人に伝える</a:t>
            </a:r>
            <a:endParaRPr kumimoji="1" lang="en-US" altLang="ja-JP" sz="3600" b="1" dirty="0"/>
          </a:p>
          <a:p>
            <a:pPr marL="0" indent="0">
              <a:buNone/>
            </a:pPr>
            <a:endParaRPr lang="en-US" altLang="ja-JP" sz="3600" b="1" dirty="0"/>
          </a:p>
          <a:p>
            <a:pPr marL="0" indent="0">
              <a:buNone/>
            </a:pPr>
            <a:r>
              <a:rPr lang="ja-JP" altLang="en-US" sz="3600" b="1" dirty="0"/>
              <a:t>自分の知識が定着。</a:t>
            </a:r>
            <a:endParaRPr lang="en-US" altLang="ja-JP" sz="3600" b="1" dirty="0"/>
          </a:p>
          <a:p>
            <a:pPr marL="0" indent="0">
              <a:buNone/>
            </a:pPr>
            <a:r>
              <a:rPr lang="ja-JP" altLang="en-US" sz="3600" b="1" dirty="0"/>
              <a:t>家族や友人にも知識が身に付き、だまされにくくなる</a:t>
            </a:r>
            <a:endParaRPr lang="en-US" altLang="ja-JP" sz="3600" b="1" dirty="0"/>
          </a:p>
          <a:p>
            <a:pPr marL="0" indent="0">
              <a:buNone/>
            </a:pPr>
            <a:endParaRPr kumimoji="1" lang="en-US" altLang="ja-JP" sz="3600" b="1" dirty="0"/>
          </a:p>
          <a:p>
            <a:pPr marL="0" indent="0">
              <a:buNone/>
            </a:pPr>
            <a:endParaRPr lang="en-US" altLang="ja-JP" sz="3600" b="1" dirty="0"/>
          </a:p>
          <a:p>
            <a:pPr marL="0" indent="0">
              <a:buNone/>
            </a:pPr>
            <a:endParaRPr lang="en-US" altLang="ja-JP" sz="3600" b="1" dirty="0"/>
          </a:p>
        </p:txBody>
      </p:sp>
      <p:sp>
        <p:nvSpPr>
          <p:cNvPr id="7" name="スライド番号プレースホルダー 6"/>
          <p:cNvSpPr>
            <a:spLocks noGrp="1"/>
          </p:cNvSpPr>
          <p:nvPr>
            <p:ph type="sldNum" sz="quarter" idx="12"/>
          </p:nvPr>
        </p:nvSpPr>
        <p:spPr/>
        <p:txBody>
          <a:bodyPr/>
          <a:lstStyle/>
          <a:p>
            <a:fld id="{F71835C1-8AFA-4024-B2C4-31B3B60A6FE6}" type="slidenum">
              <a:rPr kumimoji="1" lang="ja-JP" altLang="en-US" smtClean="0"/>
              <a:t>30</a:t>
            </a:fld>
            <a:endParaRPr kumimoji="1" lang="ja-JP" altLang="en-US"/>
          </a:p>
        </p:txBody>
      </p:sp>
      <p:sp>
        <p:nvSpPr>
          <p:cNvPr id="4" name="下矢印 3"/>
          <p:cNvSpPr/>
          <p:nvPr/>
        </p:nvSpPr>
        <p:spPr>
          <a:xfrm>
            <a:off x="3203848" y="1960792"/>
            <a:ext cx="504056" cy="676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3203848" y="3928147"/>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755576" y="4797152"/>
            <a:ext cx="7272808" cy="13681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chemeClr val="accent1"/>
                </a:solidFill>
              </a:rPr>
              <a:t>被害の減少につながる</a:t>
            </a:r>
          </a:p>
        </p:txBody>
      </p:sp>
    </p:spTree>
    <p:extLst>
      <p:ext uri="{BB962C8B-B14F-4D97-AF65-F5344CB8AC3E}">
        <p14:creationId xmlns:p14="http://schemas.microsoft.com/office/powerpoint/2010/main" val="2769242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620688"/>
            <a:ext cx="8064896" cy="5112568"/>
          </a:xfrm>
        </p:spPr>
        <p:txBody>
          <a:bodyPr>
            <a:normAutofit/>
          </a:bodyPr>
          <a:lstStyle/>
          <a:p>
            <a:pPr algn="l"/>
            <a:r>
              <a:rPr kumimoji="1" lang="ja-JP" altLang="en-US" sz="4000" dirty="0">
                <a:solidFill>
                  <a:schemeClr val="accent1"/>
                </a:solidFill>
              </a:rPr>
              <a:t>○たくさんの人に今日の学びを</a:t>
            </a:r>
            <a:br>
              <a:rPr kumimoji="1" lang="en-US" altLang="ja-JP" sz="4000" dirty="0">
                <a:solidFill>
                  <a:schemeClr val="accent1"/>
                </a:solidFill>
              </a:rPr>
            </a:br>
            <a:r>
              <a:rPr kumimoji="1" lang="ja-JP" altLang="en-US" sz="4000" dirty="0">
                <a:solidFill>
                  <a:schemeClr val="accent1"/>
                </a:solidFill>
              </a:rPr>
              <a:t>　共有してください。</a:t>
            </a:r>
            <a:br>
              <a:rPr kumimoji="1" lang="en-US" altLang="ja-JP" sz="4000" dirty="0">
                <a:solidFill>
                  <a:schemeClr val="accent1"/>
                </a:solidFill>
              </a:rPr>
            </a:br>
            <a:br>
              <a:rPr kumimoji="1" lang="en-US" altLang="ja-JP" sz="4000" dirty="0">
                <a:solidFill>
                  <a:schemeClr val="accent1"/>
                </a:solidFill>
              </a:rPr>
            </a:br>
            <a:r>
              <a:rPr kumimoji="1" lang="ja-JP" altLang="en-US" sz="4000" dirty="0">
                <a:solidFill>
                  <a:schemeClr val="accent1"/>
                </a:solidFill>
              </a:rPr>
              <a:t>○本日は、貴重なお時間を</a:t>
            </a:r>
            <a:br>
              <a:rPr kumimoji="1" lang="en-US" altLang="ja-JP" sz="4000" dirty="0">
                <a:solidFill>
                  <a:schemeClr val="accent1"/>
                </a:solidFill>
              </a:rPr>
            </a:br>
            <a:r>
              <a:rPr kumimoji="1" lang="ja-JP" altLang="en-US" sz="4000" dirty="0">
                <a:solidFill>
                  <a:schemeClr val="accent1"/>
                </a:solidFill>
              </a:rPr>
              <a:t>　ありがとうございました。</a:t>
            </a:r>
          </a:p>
        </p:txBody>
      </p:sp>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31</a:t>
            </a:fld>
            <a:endParaRPr kumimoji="1" lang="ja-JP" altLang="en-US"/>
          </a:p>
        </p:txBody>
      </p:sp>
    </p:spTree>
    <p:extLst>
      <p:ext uri="{BB962C8B-B14F-4D97-AF65-F5344CB8AC3E}">
        <p14:creationId xmlns:p14="http://schemas.microsoft.com/office/powerpoint/2010/main" val="408418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3"/>
            <a:ext cx="2490388" cy="2278705"/>
          </a:xfrm>
          <a:prstGeom prst="rect">
            <a:avLst/>
          </a:prstGeom>
        </p:spPr>
      </p:pic>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4</a:t>
            </a:fld>
            <a:endParaRPr kumimoji="1" lang="ja-JP" altLang="en-US"/>
          </a:p>
        </p:txBody>
      </p:sp>
      <p:sp>
        <p:nvSpPr>
          <p:cNvPr id="3" name="テキスト ボックス 2"/>
          <p:cNvSpPr txBox="1"/>
          <p:nvPr/>
        </p:nvSpPr>
        <p:spPr>
          <a:xfrm>
            <a:off x="790143" y="1892322"/>
            <a:ext cx="7488832" cy="2862322"/>
          </a:xfrm>
          <a:prstGeom prst="rect">
            <a:avLst/>
          </a:prstGeom>
          <a:noFill/>
        </p:spPr>
        <p:txBody>
          <a:bodyPr wrap="square" rtlCol="0">
            <a:spAutoFit/>
          </a:bodyPr>
          <a:lstStyle/>
          <a:p>
            <a:pPr algn="ctr"/>
            <a:r>
              <a:rPr kumimoji="1" lang="ja-JP" altLang="en-US" sz="6000" dirty="0"/>
              <a:t>数日後の金曜日</a:t>
            </a:r>
            <a:endParaRPr kumimoji="1" lang="en-US" altLang="ja-JP" sz="6000" dirty="0"/>
          </a:p>
          <a:p>
            <a:pPr algn="ctr"/>
            <a:r>
              <a:rPr kumimoji="1" lang="ja-JP" altLang="en-US" sz="6000" dirty="0"/>
              <a:t>　</a:t>
            </a:r>
            <a:endParaRPr kumimoji="1" lang="en-US" altLang="ja-JP" sz="6000" dirty="0"/>
          </a:p>
          <a:p>
            <a:pPr algn="ctr"/>
            <a:r>
              <a:rPr kumimoji="1" lang="ja-JP" altLang="en-US" sz="6000" dirty="0"/>
              <a:t>午後２時・・・</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544" y="4310844"/>
            <a:ext cx="2304256" cy="2304256"/>
          </a:xfrm>
          <a:prstGeom prst="rect">
            <a:avLst/>
          </a:prstGeom>
        </p:spPr>
      </p:pic>
    </p:spTree>
    <p:extLst>
      <p:ext uri="{BB962C8B-B14F-4D97-AF65-F5344CB8AC3E}">
        <p14:creationId xmlns:p14="http://schemas.microsoft.com/office/powerpoint/2010/main" val="425441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437763"/>
            <a:ext cx="7920880" cy="830997"/>
          </a:xfrm>
          <a:prstGeom prst="rect">
            <a:avLst/>
          </a:prstGeom>
        </p:spPr>
        <p:txBody>
          <a:bodyPr wrap="square">
            <a:spAutoFit/>
          </a:bodyPr>
          <a:lstStyle/>
          <a:p>
            <a:pPr lvl="0"/>
            <a:r>
              <a:rPr lang="en-US" altLang="ja-JP" sz="4800" b="1" dirty="0">
                <a:solidFill>
                  <a:srgbClr val="FF0000"/>
                </a:solidFill>
              </a:rPr>
              <a:t>※</a:t>
            </a:r>
            <a:r>
              <a:rPr lang="ja-JP" altLang="en-US" sz="4800" b="1" dirty="0">
                <a:solidFill>
                  <a:srgbClr val="FF0000"/>
                </a:solidFill>
              </a:rPr>
              <a:t>　電話をとってください</a:t>
            </a:r>
          </a:p>
        </p:txBody>
      </p:sp>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5</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354" y="1268760"/>
            <a:ext cx="6095291" cy="5294082"/>
          </a:xfrm>
          <a:prstGeom prst="rect">
            <a:avLst/>
          </a:prstGeom>
        </p:spPr>
      </p:pic>
    </p:spTree>
    <p:extLst>
      <p:ext uri="{BB962C8B-B14F-4D97-AF65-F5344CB8AC3E}">
        <p14:creationId xmlns:p14="http://schemas.microsoft.com/office/powerpoint/2010/main" val="39118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t="44316" r="58155"/>
          <a:stretch/>
        </p:blipFill>
        <p:spPr>
          <a:xfrm>
            <a:off x="1294327" y="3105344"/>
            <a:ext cx="2743101" cy="3170487"/>
          </a:xfrm>
          <a:prstGeom prst="rect">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27674" t="8719" b="58769"/>
          <a:stretch/>
        </p:blipFill>
        <p:spPr>
          <a:xfrm>
            <a:off x="3419872" y="1628800"/>
            <a:ext cx="5583845" cy="4464496"/>
          </a:xfrm>
          <a:prstGeom prst="rect">
            <a:avLst/>
          </a:prstGeom>
        </p:spPr>
      </p:pic>
      <p:pic>
        <p:nvPicPr>
          <p:cNvPr id="4" name="図 3"/>
          <p:cNvPicPr>
            <a:picLocks noChangeAspect="1"/>
          </p:cNvPicPr>
          <p:nvPr/>
        </p:nvPicPr>
        <p:blipFill rotWithShape="1">
          <a:blip r:embed="rId5">
            <a:extLst>
              <a:ext uri="{28A0092B-C50C-407E-A947-70E740481C1C}">
                <a14:useLocalDpi xmlns:a14="http://schemas.microsoft.com/office/drawing/2010/main" val="0"/>
              </a:ext>
            </a:extLst>
          </a:blip>
          <a:srcRect t="5988" r="7546" b="4899"/>
          <a:stretch/>
        </p:blipFill>
        <p:spPr>
          <a:xfrm>
            <a:off x="215881" y="515010"/>
            <a:ext cx="3203991" cy="2772689"/>
          </a:xfrm>
          <a:prstGeom prst="rect">
            <a:avLst/>
          </a:prstGeom>
        </p:spPr>
      </p:pic>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6</a:t>
            </a:fld>
            <a:endParaRPr kumimoji="1" lang="ja-JP" altLang="en-US"/>
          </a:p>
        </p:txBody>
      </p:sp>
      <p:sp>
        <p:nvSpPr>
          <p:cNvPr id="6" name="正方形/長方形 5"/>
          <p:cNvSpPr/>
          <p:nvPr/>
        </p:nvSpPr>
        <p:spPr>
          <a:xfrm>
            <a:off x="2081255" y="116997"/>
            <a:ext cx="6940030" cy="830997"/>
          </a:xfrm>
          <a:prstGeom prst="rect">
            <a:avLst/>
          </a:prstGeom>
        </p:spPr>
        <p:txBody>
          <a:bodyPr wrap="square">
            <a:spAutoFit/>
          </a:bodyPr>
          <a:lstStyle/>
          <a:p>
            <a:pPr lvl="0"/>
            <a:r>
              <a:rPr lang="en-US" altLang="ja-JP" sz="4800" b="1" dirty="0">
                <a:solidFill>
                  <a:srgbClr val="FF0000"/>
                </a:solidFill>
              </a:rPr>
              <a:t>※</a:t>
            </a:r>
            <a:r>
              <a:rPr lang="ja-JP" altLang="en-US" sz="4800" b="1" dirty="0">
                <a:solidFill>
                  <a:srgbClr val="FF0000"/>
                </a:solidFill>
              </a:rPr>
              <a:t>　電話をかけてください</a:t>
            </a:r>
          </a:p>
        </p:txBody>
      </p:sp>
    </p:spTree>
    <p:extLst>
      <p:ext uri="{BB962C8B-B14F-4D97-AF65-F5344CB8AC3E}">
        <p14:creationId xmlns:p14="http://schemas.microsoft.com/office/powerpoint/2010/main" val="370483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24528" cy="6895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7</a:t>
            </a:fld>
            <a:endParaRPr kumimoji="1" lang="ja-JP" altLang="en-US"/>
          </a:p>
        </p:txBody>
      </p:sp>
    </p:spTree>
    <p:extLst>
      <p:ext uri="{BB962C8B-B14F-4D97-AF65-F5344CB8AC3E}">
        <p14:creationId xmlns:p14="http://schemas.microsoft.com/office/powerpoint/2010/main" val="1688464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8</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9252520" cy="6858000"/>
          </a:xfrm>
          <a:prstGeom prst="rect">
            <a:avLst/>
          </a:prstGeom>
        </p:spPr>
      </p:pic>
      <p:sp>
        <p:nvSpPr>
          <p:cNvPr id="5" name="正方形/長方形 4"/>
          <p:cNvSpPr/>
          <p:nvPr/>
        </p:nvSpPr>
        <p:spPr>
          <a:xfrm>
            <a:off x="2607996" y="2060848"/>
            <a:ext cx="4320480" cy="630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2483768" y="2053745"/>
            <a:ext cx="4824536"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864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9252520" cy="6858000"/>
          </a:xfrm>
          <a:prstGeom prst="rect">
            <a:avLst/>
          </a:prstGeom>
        </p:spPr>
      </p:pic>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9</a:t>
            </a:fld>
            <a:endParaRPr kumimoji="1" lang="ja-JP" altLang="en-US"/>
          </a:p>
        </p:txBody>
      </p:sp>
      <p:sp>
        <p:nvSpPr>
          <p:cNvPr id="4" name="テキスト ボックス 3"/>
          <p:cNvSpPr txBox="1"/>
          <p:nvPr/>
        </p:nvSpPr>
        <p:spPr>
          <a:xfrm>
            <a:off x="2723166" y="2113728"/>
            <a:ext cx="4168087" cy="584775"/>
          </a:xfrm>
          <a:prstGeom prst="rect">
            <a:avLst/>
          </a:prstGeom>
          <a:solidFill>
            <a:schemeClr val="bg1"/>
          </a:solidFill>
        </p:spPr>
        <p:txBody>
          <a:bodyPr wrap="square" rtlCol="0">
            <a:spAutoFit/>
          </a:bodyPr>
          <a:lstStyle/>
          <a:p>
            <a:pPr algn="ctr"/>
            <a:endParaRPr kumimoji="1" lang="ja-JP" altLang="en-US" sz="3200" b="1" dirty="0"/>
          </a:p>
        </p:txBody>
      </p:sp>
      <p:sp>
        <p:nvSpPr>
          <p:cNvPr id="5" name="テキスト ボックス 4"/>
          <p:cNvSpPr txBox="1"/>
          <p:nvPr/>
        </p:nvSpPr>
        <p:spPr>
          <a:xfrm>
            <a:off x="3347864" y="1919423"/>
            <a:ext cx="3744416" cy="923330"/>
          </a:xfrm>
          <a:prstGeom prst="rect">
            <a:avLst/>
          </a:prstGeom>
          <a:noFill/>
        </p:spPr>
        <p:txBody>
          <a:bodyPr wrap="square" rtlCol="0">
            <a:spAutoFit/>
          </a:bodyPr>
          <a:lstStyle/>
          <a:p>
            <a:r>
              <a:rPr lang="ja-JP" altLang="en-US" sz="5400" b="1" dirty="0"/>
              <a:t>１</a:t>
            </a:r>
            <a:r>
              <a:rPr lang="en-US" altLang="ja-JP" sz="5400" b="1" dirty="0"/>
              <a:t>0</a:t>
            </a:r>
            <a:r>
              <a:rPr kumimoji="1" lang="en-US" altLang="ja-JP" sz="5400" b="1" dirty="0"/>
              <a:t> 0 , 0 0 0</a:t>
            </a:r>
            <a:endParaRPr kumimoji="1" lang="ja-JP" altLang="en-US" sz="6000" b="1" dirty="0"/>
          </a:p>
        </p:txBody>
      </p:sp>
    </p:spTree>
    <p:extLst>
      <p:ext uri="{BB962C8B-B14F-4D97-AF65-F5344CB8AC3E}">
        <p14:creationId xmlns:p14="http://schemas.microsoft.com/office/powerpoint/2010/main" val="5064010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3039</TotalTime>
  <Words>2436</Words>
  <Application>Microsoft Office PowerPoint</Application>
  <PresentationFormat>画面に合わせる (4:3)</PresentationFormat>
  <Paragraphs>371</Paragraphs>
  <Slides>31</Slides>
  <Notes>31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HGP創英角ﾎﾟｯﾌﾟ体</vt:lpstr>
      <vt:lpstr>ＭＳ Ｐゴシック</vt:lpstr>
      <vt:lpstr>ＭＳ 明朝</vt:lpstr>
      <vt:lpstr>新細明體</vt:lpstr>
      <vt:lpstr>Arial</vt:lpstr>
      <vt:lpstr>Calibri</vt:lpstr>
      <vt:lpstr>Century</vt:lpstr>
      <vt:lpstr>Times New Roman</vt:lpstr>
      <vt:lpstr>Office ​​テーマ</vt:lpstr>
      <vt:lpstr>マイナンバー詐欺にご用心!!</vt:lpstr>
      <vt:lpstr>マイナンバーサギにご用心の歌を 歌いましょう！   茶わんむしのメロディに合わせて 歌ってください。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マイナンバー制度とは？</vt:lpstr>
      <vt:lpstr>「お金を詐欺師に盗られてしまった」</vt:lpstr>
      <vt:lpstr>PowerPoint プレゼンテーション</vt:lpstr>
      <vt:lpstr>1番悪いのはサギ師である 自分を責める必要はない</vt:lpstr>
      <vt:lpstr>○もしあなたがだまされたら、 どのような対応を取りますか？   先程のクループで話し合ってみましょう。</vt:lpstr>
      <vt:lpstr>警察にどのように相談すればよいのか どのような対応をしてもらえるのか  警察の方にお話ししていただきます。</vt:lpstr>
      <vt:lpstr>○もしあなたがだまされたら、 どのような対応を取りますか？ </vt:lpstr>
      <vt:lpstr>消費者ホットライン</vt:lpstr>
      <vt:lpstr>マイナンバー詐欺にあわないために</vt:lpstr>
      <vt:lpstr>PowerPoint プレゼンテーション</vt:lpstr>
      <vt:lpstr>様々な詐欺にだまされないためにはどうしたらいいのでしょうか。</vt:lpstr>
      <vt:lpstr>様々な詐欺にだまされないためには</vt:lpstr>
      <vt:lpstr>うそ電話サギ撃退装置</vt:lpstr>
      <vt:lpstr>今日の講座の復習をしましょう。</vt:lpstr>
      <vt:lpstr>PowerPoint プレゼンテーション</vt:lpstr>
      <vt:lpstr>さいごに</vt:lpstr>
      <vt:lpstr>○たくさんの人に今日の学びを 　共有してください。  ○本日は、貴重なお時間を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還付金詐欺にご注意</dc:title>
  <dc:creator>naomi</dc:creator>
  <cp:lastModifiedBy>Aika Ishibashi</cp:lastModifiedBy>
  <cp:revision>302</cp:revision>
  <cp:lastPrinted>2016-01-25T07:41:20Z</cp:lastPrinted>
  <dcterms:created xsi:type="dcterms:W3CDTF">2015-04-14T23:02:38Z</dcterms:created>
  <dcterms:modified xsi:type="dcterms:W3CDTF">2017-12-09T07:02:38Z</dcterms:modified>
</cp:coreProperties>
</file>