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3" r:id="rId5"/>
    <p:sldId id="260" r:id="rId6"/>
    <p:sldId id="265" r:id="rId7"/>
    <p:sldId id="266" r:id="rId8"/>
    <p:sldId id="274" r:id="rId9"/>
    <p:sldId id="276" r:id="rId10"/>
    <p:sldId id="271" r:id="rId11"/>
    <p:sldId id="272" r:id="rId12"/>
    <p:sldId id="275" r:id="rId13"/>
    <p:sldId id="280" r:id="rId14"/>
    <p:sldId id="279" r:id="rId15"/>
    <p:sldId id="281" r:id="rId16"/>
    <p:sldId id="282" r:id="rId17"/>
    <p:sldId id="283" r:id="rId18"/>
    <p:sldId id="302" r:id="rId19"/>
    <p:sldId id="284" r:id="rId20"/>
    <p:sldId id="286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301" r:id="rId30"/>
    <p:sldId id="306" r:id="rId31"/>
    <p:sldId id="299" r:id="rId32"/>
  </p:sldIdLst>
  <p:sldSz cx="9144000" cy="6858000" type="screen4x3"/>
  <p:notesSz cx="7102475" cy="10231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59" autoAdjust="0"/>
  </p:normalViewPr>
  <p:slideViewPr>
    <p:cSldViewPr snapToGrid="0">
      <p:cViewPr varScale="1">
        <p:scale>
          <a:sx n="94" d="100"/>
          <a:sy n="94" d="100"/>
        </p:scale>
        <p:origin x="20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8" cy="513349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8" cy="513349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D8B3FD35-B187-4F57-AB26-3BE180D40C70}" type="datetimeFigureOut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3880"/>
            <a:ext cx="5681980" cy="4028629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8091"/>
            <a:ext cx="3077738" cy="513348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18091"/>
            <a:ext cx="3077738" cy="513348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FF449DA5-1121-4078-A678-88447C56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97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1200" dirty="0">
                <a:latin typeface="+mn-ea"/>
                <a:ea typeface="+mn-ea"/>
              </a:rPr>
              <a:t>スライドは改変し、ご自分の講座でご使用いただいて構いませんが、</a:t>
            </a:r>
            <a:r>
              <a:rPr kumimoji="1" lang="en-US" altLang="ja-JP" sz="1200" dirty="0">
                <a:latin typeface="+mn-ea"/>
                <a:ea typeface="+mn-ea"/>
              </a:rPr>
              <a:t>『</a:t>
            </a:r>
            <a:r>
              <a:rPr kumimoji="1" lang="ja-JP" altLang="en-US" sz="1200" dirty="0">
                <a:latin typeface="+mn-ea"/>
                <a:ea typeface="+mn-ea"/>
              </a:rPr>
              <a:t>作成：鹿児島大学教育学部 石橋愛架のスライドを許可を得て改変</a:t>
            </a:r>
            <a:r>
              <a:rPr kumimoji="1" lang="en-US" altLang="ja-JP" sz="1200" dirty="0">
                <a:latin typeface="+mn-ea"/>
                <a:ea typeface="+mn-ea"/>
              </a:rPr>
              <a:t>』</a:t>
            </a:r>
            <a:r>
              <a:rPr kumimoji="1" lang="ja-JP" altLang="en-US" sz="1200" dirty="0">
                <a:latin typeface="+mn-ea"/>
                <a:ea typeface="+mn-ea"/>
              </a:rPr>
              <a:t>などと明記してください。</a:t>
            </a:r>
            <a:endParaRPr kumimoji="1" lang="en-US" altLang="ja-JP" sz="12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2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200" dirty="0">
                <a:latin typeface="+mn-ea"/>
                <a:ea typeface="+mn-ea"/>
              </a:rPr>
              <a:t>実際の講座については、研究室</a:t>
            </a:r>
            <a:r>
              <a:rPr kumimoji="1" lang="en-US" altLang="ja-JP" sz="1200" dirty="0">
                <a:latin typeface="+mn-ea"/>
                <a:ea typeface="+mn-ea"/>
              </a:rPr>
              <a:t>HP</a:t>
            </a:r>
            <a:r>
              <a:rPr kumimoji="1" lang="ja-JP" altLang="en-US" sz="1200" dirty="0">
                <a:latin typeface="+mn-ea"/>
                <a:ea typeface="+mn-ea"/>
              </a:rPr>
              <a:t>（</a:t>
            </a:r>
            <a:r>
              <a:rPr kumimoji="1" lang="en-US" altLang="ja-JP" sz="1200" dirty="0" err="1">
                <a:latin typeface="+mn-ea"/>
                <a:ea typeface="+mn-ea"/>
              </a:rPr>
              <a:t>youtube</a:t>
            </a:r>
            <a:r>
              <a:rPr kumimoji="1" lang="ja-JP" altLang="en-US" sz="1200" dirty="0">
                <a:latin typeface="+mn-ea"/>
                <a:ea typeface="+mn-ea"/>
              </a:rPr>
              <a:t>）でご覧いただけます。</a:t>
            </a:r>
            <a:endParaRPr kumimoji="1" lang="en-US" altLang="ja-JP" sz="12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49DA5-1121-4078-A678-88447C568B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73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6AEF-0742-4C58-829C-7908473591D1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2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A0-C3BD-42A1-BBB1-DA01F6588EA9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75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55C-1F96-4CDB-BA4C-4E285E469783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76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D2B2-9868-479B-A8DA-EC5B38D7DA08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6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3100-BE0E-4CE4-BDB5-ECD2CD84B121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9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086F-BA3A-4638-9557-B5AF17BF18C9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5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4F98-9D3F-4046-A2C0-3A852C114B5B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91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8097-4427-4549-9A58-F3AD8198FE0B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89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D46D-7619-4A72-BB8D-3DCAF7A86895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12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87F-3A97-401D-98D5-806B19D77733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95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6631-17ED-4BB3-A6D4-7B0FE50A0679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68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2BE9-2C17-4E90-9B93-B079D93F64CE}" type="datetime1">
              <a:rPr kumimoji="1" lang="ja-JP" altLang="en-US" smtClean="0"/>
              <a:t>2020/2/3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C09B-0DD7-487F-A16E-E7280E4773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50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Pzx78vJ6dEM/UTneqdtwQTI/AAAAAAAAOqU/mImGr4pjQjw/s1600/usagitokame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0446F4-D2D5-4CDA-8B0C-5D7D4C9CC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65" y="1552513"/>
            <a:ext cx="8309500" cy="1524664"/>
          </a:xfrm>
        </p:spPr>
        <p:txBody>
          <a:bodyPr>
            <a:normAutofit/>
          </a:bodyPr>
          <a:lstStyle/>
          <a:p>
            <a:r>
              <a:rPr lang="ja-JP" altLang="en-US" sz="4800" b="1" dirty="0"/>
              <a:t>学んだことを広めて</a:t>
            </a:r>
            <a:br>
              <a:rPr lang="en-US" altLang="ja-JP" sz="4800" b="1" dirty="0"/>
            </a:br>
            <a:r>
              <a:rPr lang="ja-JP" altLang="en-US" sz="4800" b="1" dirty="0"/>
              <a:t>地域からサギ師を追い出そう</a:t>
            </a:r>
            <a:endParaRPr kumimoji="1" lang="ja-JP" altLang="en-US" sz="48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02FC08-74D7-4D66-8F80-6C7DF5C1F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965" y="5009758"/>
            <a:ext cx="6858000" cy="1655762"/>
          </a:xfrm>
        </p:spPr>
        <p:txBody>
          <a:bodyPr/>
          <a:lstStyle/>
          <a:p>
            <a:r>
              <a:rPr kumimoji="1" lang="ja-JP" altLang="en-US" b="1" dirty="0"/>
              <a:t>鹿児島大学教育学部</a:t>
            </a:r>
            <a:endParaRPr kumimoji="1" lang="en-US" altLang="ja-JP" b="1" dirty="0"/>
          </a:p>
          <a:p>
            <a:r>
              <a:rPr lang="ja-JP" altLang="en-US" b="1" dirty="0"/>
              <a:t>石橋愛架</a:t>
            </a:r>
            <a:endParaRPr kumimoji="1" lang="ja-JP" altLang="en-US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50E44F-42D5-4915-9C2F-FE9EAFB4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</a:t>
            </a:fld>
            <a:endParaRPr kumimoji="1" lang="ja-JP" altLang="en-US" b="1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2458CD2-1483-4821-8192-CEEC2921B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3841" y="3755453"/>
            <a:ext cx="1043800" cy="11119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E13148-1649-4F94-AE61-FF80A6AE1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792" y="4311405"/>
            <a:ext cx="1850373" cy="234019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1A9A99-B754-4427-B161-C5A4EEFEC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651">
            <a:off x="5528567" y="3725617"/>
            <a:ext cx="3530796" cy="31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BF5115-F0A6-4412-896F-DB0710CF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61" y="365126"/>
            <a:ext cx="9001386" cy="1597898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メールに書いてあった連絡先に</a:t>
            </a:r>
            <a:br>
              <a:rPr lang="en-US" altLang="ja-JP" sz="4000" b="1" dirty="0"/>
            </a:br>
            <a:r>
              <a:rPr lang="ja-JP" altLang="en-US" sz="4000" b="1" dirty="0"/>
              <a:t>電話をすると、どうなるの？</a:t>
            </a:r>
            <a:endParaRPr kumimoji="1" lang="ja-JP" altLang="en-US" sz="4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1A3DDE-4E9F-449E-9D05-3ED0FDC6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10</a:t>
            </a:fld>
            <a:endParaRPr kumimoji="1" lang="ja-JP" altLang="en-US" b="1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3FD3C34-511E-4B72-BB9D-FE70D5CA584D}"/>
              </a:ext>
            </a:extLst>
          </p:cNvPr>
          <p:cNvSpPr/>
          <p:nvPr/>
        </p:nvSpPr>
        <p:spPr>
          <a:xfrm>
            <a:off x="390088" y="2512724"/>
            <a:ext cx="8363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b="1" dirty="0"/>
              <a:t>「確認のため」と名前、電話番号、住所などの個人情報を言わされる。</a:t>
            </a:r>
            <a:endParaRPr lang="en-US" altLang="ja-JP" sz="2800" b="1" dirty="0"/>
          </a:p>
          <a:p>
            <a:r>
              <a:rPr lang="ja-JP" altLang="en-US" sz="2800" b="1" dirty="0"/>
              <a:t>（</a:t>
            </a:r>
            <a:r>
              <a:rPr lang="ja-JP" altLang="en-US" sz="2800" b="1" dirty="0">
                <a:solidFill>
                  <a:srgbClr val="FF0000"/>
                </a:solidFill>
              </a:rPr>
              <a:t>ここで個人情報をサギ師がゲット</a:t>
            </a:r>
            <a:r>
              <a:rPr lang="ja-JP" altLang="en-US" sz="2800" b="1" dirty="0"/>
              <a:t>）</a:t>
            </a:r>
            <a:endParaRPr lang="en-US" altLang="ja-JP" sz="2800" b="1" dirty="0"/>
          </a:p>
          <a:p>
            <a:endParaRPr lang="en-US" altLang="ja-JP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b="1" dirty="0"/>
              <a:t>支払わなければ裁判にすると</a:t>
            </a:r>
            <a:r>
              <a:rPr lang="ja-JP" altLang="en-US" sz="2800" b="1" dirty="0">
                <a:solidFill>
                  <a:srgbClr val="FF0000"/>
                </a:solidFill>
              </a:rPr>
              <a:t>おどし</a:t>
            </a:r>
            <a:r>
              <a:rPr lang="ja-JP" altLang="en-US" sz="2800" b="1" dirty="0"/>
              <a:t>、登録料や使用料、延滞料などの名目で、金銭を要求される。</a:t>
            </a:r>
            <a:endParaRPr lang="en-US" altLang="ja-JP" sz="2800" b="1" dirty="0"/>
          </a:p>
          <a:p>
            <a:r>
              <a:rPr lang="ja-JP" altLang="en-US" sz="2800" b="1" dirty="0"/>
              <a:t>　</a:t>
            </a:r>
            <a:r>
              <a:rPr lang="en-US" altLang="ja-JP" sz="2800" b="1" dirty="0"/>
              <a:t>※</a:t>
            </a:r>
            <a:r>
              <a:rPr lang="ja-JP" altLang="en-US" sz="2800" b="1" dirty="0">
                <a:solidFill>
                  <a:srgbClr val="FF0000"/>
                </a:solidFill>
              </a:rPr>
              <a:t>プリペイドカード</a:t>
            </a:r>
            <a:r>
              <a:rPr lang="ja-JP" altLang="en-US" sz="2800" b="1" dirty="0"/>
              <a:t>などでの支払いを要求され</a:t>
            </a:r>
            <a:endParaRPr lang="en-US" altLang="ja-JP" sz="2800" b="1" dirty="0"/>
          </a:p>
          <a:p>
            <a:r>
              <a:rPr lang="ja-JP" altLang="en-US" sz="2800" b="1" dirty="0"/>
              <a:t>　　</a:t>
            </a:r>
            <a:r>
              <a:rPr lang="ja-JP" altLang="en-US" sz="2800" b="1" dirty="0" err="1"/>
              <a:t>る</a:t>
            </a:r>
            <a:r>
              <a:rPr lang="ja-JP" altLang="en-US" sz="2800" b="1" dirty="0"/>
              <a:t>ことが多い。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304621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4ADE81-BAA0-4BD6-8ACE-162122B6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90" y="405462"/>
            <a:ext cx="4671620" cy="1325563"/>
          </a:xfrm>
        </p:spPr>
        <p:txBody>
          <a:bodyPr/>
          <a:lstStyle/>
          <a:p>
            <a:r>
              <a:rPr kumimoji="1" lang="ja-JP" altLang="en-US" b="1" dirty="0"/>
              <a:t>プリペイドカード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80D7061-DD57-442E-BE60-FF32A2E2F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258" y="1604986"/>
            <a:ext cx="7121484" cy="475136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2F46B9-21D6-4A10-B43F-4B93A01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10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B726A5-1E39-4A22-9ADF-B1EEC9AC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つまり、電話をしてしまうと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B9E32A-B654-45DA-9B9A-BE31C63B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04" y="2015660"/>
            <a:ext cx="6051346" cy="434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サギ師に「この人はだまされる素質があるカモだ！」と思われて、あの手この手で</a:t>
            </a:r>
            <a:r>
              <a:rPr lang="ja-JP" altLang="en-US" b="1" dirty="0">
                <a:solidFill>
                  <a:srgbClr val="FF0000"/>
                </a:solidFill>
              </a:rPr>
              <a:t>不安をあおり</a:t>
            </a:r>
            <a:r>
              <a:rPr lang="ja-JP" altLang="en-US" b="1" dirty="0"/>
              <a:t>、お金をだまし取られる手口です。</a:t>
            </a:r>
            <a:endParaRPr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例）弁護士、警察官、裁判官が登場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裁判、訴訟、逮捕、懲役刑、給与の差し押さえ、不動産の差し押さえ、強制執行、会社にバレ</a:t>
            </a:r>
            <a:r>
              <a:rPr lang="ja-JP" altLang="en-US" b="1" dirty="0" err="1"/>
              <a:t>る</a:t>
            </a:r>
            <a:r>
              <a:rPr lang="ja-JP" altLang="en-US" b="1" dirty="0"/>
              <a:t>、家族に迷惑がかかる・・・・・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BADAE0-462A-414F-9DA0-9F01A28C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12</a:t>
            </a:fld>
            <a:endParaRPr kumimoji="1" lang="ja-JP" altLang="en-US" b="1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42FE02-710B-4FA2-A017-0AF50C2AD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9967" y="2776411"/>
            <a:ext cx="3401206" cy="26742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B3BADE-0A3E-452C-8AD1-B2CAC88B8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06" y="2293262"/>
            <a:ext cx="2522594" cy="25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EE986A-CCDF-4410-9DCB-13CBEF01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うそ電話サギは</a:t>
            </a:r>
            <a:r>
              <a:rPr lang="ja-JP" altLang="en-US" b="1" dirty="0"/>
              <a:t>２種類ある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E29939-FEDC-496C-B9DD-1E9B84A4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3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b="1" dirty="0"/>
              <a:t>①だれでも</a:t>
            </a:r>
            <a:r>
              <a:rPr kumimoji="1" lang="ja-JP" altLang="en-US" sz="4800" b="1" dirty="0" err="1"/>
              <a:t>を</a:t>
            </a:r>
            <a:r>
              <a:rPr kumimoji="1" lang="ja-JP" altLang="en-US" sz="4800" b="1" dirty="0"/>
              <a:t>ねらったサギ</a:t>
            </a:r>
            <a:endParaRPr kumimoji="1" lang="en-US" altLang="ja-JP" sz="4800" b="1" dirty="0"/>
          </a:p>
          <a:p>
            <a:pPr marL="0" indent="0">
              <a:buNone/>
            </a:pPr>
            <a:r>
              <a:rPr lang="ja-JP" altLang="en-US" sz="4800" b="1" dirty="0"/>
              <a:t>代表格は「架空請求」</a:t>
            </a:r>
            <a:endParaRPr kumimoji="1" lang="en-US" altLang="ja-JP" sz="4800" b="1" dirty="0"/>
          </a:p>
          <a:p>
            <a:pPr marL="0" indent="0">
              <a:buNone/>
            </a:pPr>
            <a:endParaRPr lang="en-US" altLang="ja-JP" sz="4800" b="1" dirty="0"/>
          </a:p>
          <a:p>
            <a:pPr marL="0" indent="0">
              <a:buNone/>
            </a:pPr>
            <a:r>
              <a:rPr lang="ja-JP" altLang="en-US" sz="4800" b="1" dirty="0"/>
              <a:t>②</a:t>
            </a:r>
            <a:r>
              <a:rPr lang="ja-JP" altLang="en-US" sz="4800" b="1" dirty="0">
                <a:solidFill>
                  <a:srgbClr val="FF0000"/>
                </a:solidFill>
              </a:rPr>
              <a:t>特定の人をねらった</a:t>
            </a:r>
            <a:r>
              <a:rPr lang="ja-JP" altLang="en-US" sz="4800" b="1" dirty="0"/>
              <a:t>サギ</a:t>
            </a:r>
            <a:endParaRPr lang="en-US" altLang="ja-JP" sz="4800" b="1" dirty="0"/>
          </a:p>
          <a:p>
            <a:pPr marL="0" indent="0">
              <a:buNone/>
            </a:pPr>
            <a:r>
              <a:rPr kumimoji="1" lang="ja-JP" altLang="en-US" sz="4800" b="1" dirty="0"/>
              <a:t>代表格は「オレオレサギ」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E39744-2869-4F1E-A552-47145771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13</a:t>
            </a:fld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141511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986B3C1-D0DD-4EFD-9ED5-DC380A76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72" y="701301"/>
            <a:ext cx="8975967" cy="1325563"/>
          </a:xfrm>
        </p:spPr>
        <p:txBody>
          <a:bodyPr>
            <a:no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オレオレサギ</a:t>
            </a:r>
            <a:r>
              <a:rPr lang="ja-JP" altLang="en-US" sz="4800" b="1" dirty="0"/>
              <a:t>は、どのように</a:t>
            </a:r>
            <a:br>
              <a:rPr lang="en-US" altLang="ja-JP" sz="4800" b="1" dirty="0"/>
            </a:br>
            <a:r>
              <a:rPr lang="ja-JP" altLang="en-US" sz="4800" b="1" dirty="0"/>
              <a:t>行われるのか？</a:t>
            </a:r>
            <a:endParaRPr kumimoji="1" lang="ja-JP" altLang="en-US" sz="4800" b="1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21ECB0F-271C-4A67-B5E9-33D559DB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05" y="2783541"/>
            <a:ext cx="8068235" cy="3191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①サギ師が、名簿屋から名簿を買う。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②サギ師が、かたり調査をしてカモ名簿を作る。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③サギ師が、名簿に応じたサギの特訓をする。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④サギ師が、３人１組で名簿に応じたサギの電話をかける。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⑤別のサギ師が、お金を回収する。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C01F95-E69C-47D0-8E79-9678F29B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14</a:t>
            </a:fld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79875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68D9C9-908F-4342-8CCA-53F82C30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31" y="213098"/>
            <a:ext cx="8340538" cy="1325563"/>
          </a:xfrm>
        </p:spPr>
        <p:txBody>
          <a:bodyPr>
            <a:normAutofit/>
          </a:bodyPr>
          <a:lstStyle/>
          <a:p>
            <a:r>
              <a:rPr kumimoji="1" lang="ja-JP" altLang="en-US" sz="3600" b="1" dirty="0"/>
              <a:t>①</a:t>
            </a:r>
            <a:r>
              <a:rPr lang="ja-JP" altLang="en-US" sz="3600" b="1" dirty="0"/>
              <a:t>サギ師が、</a:t>
            </a:r>
            <a:r>
              <a:rPr lang="ja-JP" altLang="en-US" sz="3600" b="1" dirty="0">
                <a:solidFill>
                  <a:srgbClr val="FF0000"/>
                </a:solidFill>
              </a:rPr>
              <a:t>名簿屋</a:t>
            </a:r>
            <a:r>
              <a:rPr lang="ja-JP" altLang="en-US" sz="3600" b="1" dirty="0"/>
              <a:t>から名簿を買う</a:t>
            </a:r>
            <a:r>
              <a:rPr kumimoji="1" lang="ja-JP" altLang="en-US" sz="3600" b="1" dirty="0"/>
              <a:t>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9E932-DC04-4891-8D9F-294FDA7E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15</a:t>
            </a:fld>
            <a:endParaRPr kumimoji="1" lang="ja-JP" altLang="en-US" b="1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0CD258-9134-442A-9A5A-E3A05278F390}"/>
              </a:ext>
            </a:extLst>
          </p:cNvPr>
          <p:cNvSpPr txBox="1">
            <a:spLocks/>
          </p:cNvSpPr>
          <p:nvPr/>
        </p:nvSpPr>
        <p:spPr>
          <a:xfrm>
            <a:off x="2964993" y="1538661"/>
            <a:ext cx="5641688" cy="50002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医大の同窓会名簿</a:t>
            </a:r>
            <a:endParaRPr lang="en-US" altLang="ja-JP" b="1" dirty="0"/>
          </a:p>
          <a:p>
            <a:r>
              <a:rPr lang="ja-JP" altLang="en-US" b="1" dirty="0"/>
              <a:t>有名大学の同窓会名簿　　　　　　</a:t>
            </a:r>
            <a:endParaRPr lang="en-US" altLang="ja-JP" b="1" dirty="0"/>
          </a:p>
          <a:p>
            <a:r>
              <a:rPr lang="ja-JP" altLang="en-US" b="1" dirty="0"/>
              <a:t>学校の教師名簿</a:t>
            </a:r>
            <a:endParaRPr lang="en-US" altLang="ja-JP" b="1" dirty="0"/>
          </a:p>
          <a:p>
            <a:r>
              <a:rPr lang="ja-JP" altLang="en-US" b="1" dirty="0"/>
              <a:t>学校の教師退職者名簿</a:t>
            </a:r>
            <a:endParaRPr lang="en-US" altLang="ja-JP" b="1" dirty="0"/>
          </a:p>
          <a:p>
            <a:r>
              <a:rPr lang="ja-JP" altLang="en-US" b="1" dirty="0"/>
              <a:t>学校長退職者名簿</a:t>
            </a:r>
            <a:endParaRPr lang="en-US" altLang="ja-JP" b="1" dirty="0"/>
          </a:p>
          <a:p>
            <a:r>
              <a:rPr lang="ja-JP" altLang="en-US" b="1" dirty="0"/>
              <a:t>公務員退職者名簿</a:t>
            </a:r>
            <a:endParaRPr lang="en-US" altLang="ja-JP" b="1" dirty="0"/>
          </a:p>
          <a:p>
            <a:r>
              <a:rPr lang="ja-JP" altLang="en-US" b="1" dirty="0"/>
              <a:t>大企業退職者名簿</a:t>
            </a:r>
            <a:endParaRPr lang="en-US" altLang="ja-JP" b="1" dirty="0"/>
          </a:p>
          <a:p>
            <a:r>
              <a:rPr lang="ja-JP" altLang="en-US" b="1" dirty="0"/>
              <a:t>不動産投資家名簿</a:t>
            </a:r>
            <a:endParaRPr lang="en-US" altLang="ja-JP" b="1" dirty="0"/>
          </a:p>
          <a:p>
            <a:r>
              <a:rPr lang="ja-JP" altLang="en-US" b="1" dirty="0"/>
              <a:t>マンションオーナー名簿</a:t>
            </a:r>
            <a:endParaRPr lang="en-US" altLang="ja-JP" b="1" dirty="0"/>
          </a:p>
          <a:p>
            <a:r>
              <a:rPr lang="ja-JP" altLang="en-US" b="1" dirty="0"/>
              <a:t>ゴルフの会員権名簿</a:t>
            </a:r>
            <a:endParaRPr lang="en-US" altLang="ja-JP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071B672-50ED-4D57-8000-A881E474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1788">
            <a:off x="178349" y="2041333"/>
            <a:ext cx="2731177" cy="294466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D6428A-3034-4A86-9928-9BC8F8BA3402}"/>
              </a:ext>
            </a:extLst>
          </p:cNvPr>
          <p:cNvSpPr txBox="1"/>
          <p:nvPr/>
        </p:nvSpPr>
        <p:spPr>
          <a:xfrm rot="20507670">
            <a:off x="1025960" y="3869511"/>
            <a:ext cx="1405659" cy="3385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公務員退職者</a:t>
            </a:r>
          </a:p>
        </p:txBody>
      </p:sp>
    </p:spTree>
    <p:extLst>
      <p:ext uri="{BB962C8B-B14F-4D97-AF65-F5344CB8AC3E}">
        <p14:creationId xmlns:p14="http://schemas.microsoft.com/office/powerpoint/2010/main" val="1818538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68D9C9-908F-4342-8CCA-53F82C30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54" y="0"/>
            <a:ext cx="7359744" cy="2380687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②サギ師が、かたり調査をしてカモ名簿を作る</a:t>
            </a:r>
            <a:r>
              <a:rPr kumimoji="1" lang="ja-JP" altLang="en-US" sz="4000" b="1" dirty="0"/>
              <a:t>。</a:t>
            </a:r>
            <a:br>
              <a:rPr kumimoji="1" lang="en-US" altLang="ja-JP" sz="4000" b="1" dirty="0"/>
            </a:br>
            <a:r>
              <a:rPr lang="ja-JP" altLang="en-US" sz="2400" b="1" dirty="0"/>
              <a:t>☆</a:t>
            </a:r>
            <a:r>
              <a:rPr lang="ja-JP" altLang="en-US" sz="2400" b="1" dirty="0">
                <a:solidFill>
                  <a:srgbClr val="FF0000"/>
                </a:solidFill>
              </a:rPr>
              <a:t>警察署や市役所を名乗り</a:t>
            </a:r>
            <a:r>
              <a:rPr lang="ja-JP" altLang="en-US" sz="2400" b="1" dirty="0"/>
              <a:t>「安全確認のため」などと電話をかけて、サギに必要な情報を得る☆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9E932-DC04-4891-8D9F-294FDA7E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16</a:t>
            </a:fld>
            <a:endParaRPr kumimoji="1" lang="ja-JP" altLang="en-US" b="1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00CD258-9134-442A-9A5A-E3A05278F390}"/>
              </a:ext>
            </a:extLst>
          </p:cNvPr>
          <p:cNvSpPr txBox="1">
            <a:spLocks/>
          </p:cNvSpPr>
          <p:nvPr/>
        </p:nvSpPr>
        <p:spPr>
          <a:xfrm>
            <a:off x="842854" y="2286000"/>
            <a:ext cx="7868425" cy="4435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/>
              <a:t>持家か賃貸か</a:t>
            </a:r>
            <a:endParaRPr lang="en-US" altLang="ja-JP" sz="1600" b="1" dirty="0"/>
          </a:p>
          <a:p>
            <a:r>
              <a:rPr lang="ja-JP" altLang="en-US" sz="1600" b="1" dirty="0">
                <a:solidFill>
                  <a:srgbClr val="FF0000"/>
                </a:solidFill>
              </a:rPr>
              <a:t>独居</a:t>
            </a:r>
            <a:r>
              <a:rPr lang="ja-JP" altLang="en-US" sz="1600" b="1" dirty="0"/>
              <a:t>か家族と同居か</a:t>
            </a:r>
            <a:endParaRPr lang="en-US" altLang="ja-JP" sz="1600" b="1" dirty="0"/>
          </a:p>
          <a:p>
            <a:r>
              <a:rPr lang="ja-JP" altLang="en-US" sz="1600" b="1" dirty="0"/>
              <a:t>配偶者と死別した年月日</a:t>
            </a:r>
            <a:endParaRPr lang="en-US" altLang="ja-JP" sz="1600" b="1" dirty="0"/>
          </a:p>
          <a:p>
            <a:r>
              <a:rPr lang="ja-JP" altLang="en-US" sz="1600" b="1" dirty="0"/>
              <a:t>別居の家族との連絡頻度</a:t>
            </a:r>
            <a:endParaRPr lang="en-US" altLang="ja-JP" sz="1600" b="1" dirty="0"/>
          </a:p>
          <a:p>
            <a:r>
              <a:rPr lang="ja-JP" altLang="en-US" sz="1600" b="1" dirty="0"/>
              <a:t>経済的不安の有無</a:t>
            </a:r>
            <a:endParaRPr lang="en-US" altLang="ja-JP" sz="1600" b="1" dirty="0"/>
          </a:p>
          <a:p>
            <a:r>
              <a:rPr lang="ja-JP" altLang="en-US" sz="1600" b="1" dirty="0"/>
              <a:t>不動産や証券の他に現金の持ち合わせはどのくらいあるか</a:t>
            </a:r>
            <a:endParaRPr lang="en-US" altLang="ja-JP" sz="1600" b="1" dirty="0"/>
          </a:p>
          <a:p>
            <a:r>
              <a:rPr lang="ja-JP" altLang="en-US" sz="1600" b="1" dirty="0"/>
              <a:t>金融資産は、</a:t>
            </a:r>
            <a:r>
              <a:rPr lang="ja-JP" altLang="en-US" sz="1600" b="1" dirty="0">
                <a:solidFill>
                  <a:srgbClr val="FF0000"/>
                </a:solidFill>
              </a:rPr>
              <a:t>タンス預金</a:t>
            </a:r>
            <a:r>
              <a:rPr lang="ja-JP" altLang="en-US" sz="1600" b="1" dirty="0"/>
              <a:t>か、銀行に預けているのか</a:t>
            </a:r>
            <a:endParaRPr lang="en-US" altLang="ja-JP" sz="1600" b="1" dirty="0"/>
          </a:p>
          <a:p>
            <a:r>
              <a:rPr lang="ja-JP" altLang="en-US" sz="1600" b="1" dirty="0"/>
              <a:t>不安なことを相談できる相手は身近にいるか</a:t>
            </a:r>
            <a:endParaRPr lang="en-US" altLang="ja-JP" sz="1600" b="1" dirty="0"/>
          </a:p>
          <a:p>
            <a:r>
              <a:rPr lang="ja-JP" altLang="en-US" sz="1600" b="1" dirty="0"/>
              <a:t>デイサービスを受けているか</a:t>
            </a:r>
            <a:endParaRPr lang="en-US" altLang="ja-JP" sz="1600" b="1" dirty="0"/>
          </a:p>
          <a:p>
            <a:r>
              <a:rPr lang="ja-JP" altLang="en-US" sz="1600" b="1" dirty="0"/>
              <a:t>健康不安はないか</a:t>
            </a:r>
            <a:endParaRPr lang="en-US" altLang="ja-JP" sz="1600" b="1" dirty="0"/>
          </a:p>
          <a:p>
            <a:r>
              <a:rPr lang="ja-JP" altLang="en-US" sz="1600" b="1" dirty="0"/>
              <a:t>認知症のリスクを感じることはあるか</a:t>
            </a:r>
            <a:endParaRPr lang="en-US" altLang="ja-JP" sz="1600" b="1" dirty="0"/>
          </a:p>
          <a:p>
            <a:r>
              <a:rPr lang="ja-JP" altLang="en-US" sz="1600" b="1" dirty="0"/>
              <a:t>悪質商法の被害にあったことはないか</a:t>
            </a:r>
            <a:endParaRPr lang="en-US" altLang="ja-JP" sz="1600" b="1" dirty="0"/>
          </a:p>
          <a:p>
            <a:r>
              <a:rPr lang="ja-JP" altLang="en-US" sz="1600" b="1" dirty="0">
                <a:solidFill>
                  <a:srgbClr val="FF0000"/>
                </a:solidFill>
              </a:rPr>
              <a:t>緊急時に連絡を取るべき子どもの氏名、住所、連絡先、勤務先、所属部署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endParaRPr lang="en-US" altLang="ja-JP" sz="1600" b="1" dirty="0"/>
          </a:p>
          <a:p>
            <a:endParaRPr lang="en-US" altLang="ja-JP" sz="16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A2A354-5BE5-40EE-9C34-2FD0AE732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05" y="3815853"/>
            <a:ext cx="2057400" cy="22733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B6CF231-84E0-4E75-A08C-B07BCC91F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71" y="3838273"/>
            <a:ext cx="2057399" cy="2285998"/>
          </a:xfrm>
          <a:prstGeom prst="rect">
            <a:avLst/>
          </a:prstGeom>
        </p:spPr>
      </p:pic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id="{60E9797E-6768-40EA-B844-96A5ECB6230B}"/>
              </a:ext>
            </a:extLst>
          </p:cNvPr>
          <p:cNvSpPr/>
          <p:nvPr/>
        </p:nvSpPr>
        <p:spPr>
          <a:xfrm>
            <a:off x="6457950" y="1985907"/>
            <a:ext cx="2316934" cy="1924633"/>
          </a:xfrm>
          <a:prstGeom prst="cloudCallout">
            <a:avLst>
              <a:gd name="adj1" fmla="val 529"/>
              <a:gd name="adj2" fmla="val 659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F7889E3-4B7D-4B5F-9487-00892A3F7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7" y="2024284"/>
            <a:ext cx="1643619" cy="17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6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9E932-DC04-4891-8D9F-294FDA7E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17</a:t>
            </a:fld>
            <a:endParaRPr kumimoji="1" lang="ja-JP" altLang="en-US" b="1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08188" y="2380687"/>
            <a:ext cx="4009764" cy="40975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被害女性</a:t>
            </a:r>
            <a:r>
              <a:rPr lang="ja-JP" altLang="en-US" b="1" dirty="0"/>
              <a:t>の名簿情報</a:t>
            </a:r>
            <a:endParaRPr lang="en-US" altLang="ja-JP" b="1" dirty="0"/>
          </a:p>
          <a:p>
            <a:r>
              <a:rPr lang="ja-JP" altLang="en-US" b="1" dirty="0"/>
              <a:t>西郷隆子さん</a:t>
            </a:r>
            <a:endParaRPr lang="en-US" altLang="ja-JP" b="1" dirty="0"/>
          </a:p>
          <a:p>
            <a:r>
              <a:rPr lang="en-US" altLang="ja-JP" b="1" dirty="0"/>
              <a:t>70</a:t>
            </a:r>
            <a:r>
              <a:rPr kumimoji="1" lang="ja-JP" altLang="en-US" b="1" dirty="0"/>
              <a:t>歳、女性</a:t>
            </a:r>
            <a:endParaRPr kumimoji="1" lang="en-US" altLang="ja-JP" b="1" dirty="0"/>
          </a:p>
          <a:p>
            <a:r>
              <a:rPr lang="ja-JP" altLang="en-US" b="1" dirty="0"/>
              <a:t>鹿児島市だまされ通り</a:t>
            </a:r>
            <a:r>
              <a:rPr kumimoji="1" lang="ja-JP" altLang="en-US" b="1" dirty="0"/>
              <a:t>在住</a:t>
            </a:r>
            <a:endParaRPr kumimoji="1" lang="en-US" altLang="ja-JP" b="1" dirty="0"/>
          </a:p>
          <a:p>
            <a:r>
              <a:rPr kumimoji="1" lang="ja-JP" altLang="en-US" b="1" dirty="0"/>
              <a:t>独居</a:t>
            </a:r>
            <a:endParaRPr kumimoji="1" lang="en-US" altLang="ja-JP" b="1" dirty="0"/>
          </a:p>
          <a:p>
            <a:r>
              <a:rPr kumimoji="1" lang="ja-JP" altLang="en-US" b="1" dirty="0"/>
              <a:t>タンス預金</a:t>
            </a:r>
            <a:r>
              <a:rPr lang="en-US" altLang="ja-JP" b="1" dirty="0">
                <a:solidFill>
                  <a:srgbClr val="FF0000"/>
                </a:solidFill>
              </a:rPr>
              <a:t>2</a:t>
            </a:r>
            <a:r>
              <a:rPr kumimoji="1" lang="en-US" altLang="ja-JP" b="1" dirty="0">
                <a:solidFill>
                  <a:srgbClr val="FF0000"/>
                </a:solidFill>
              </a:rPr>
              <a:t>00</a:t>
            </a:r>
            <a:r>
              <a:rPr lang="ja-JP" altLang="en-US" b="1" dirty="0">
                <a:solidFill>
                  <a:srgbClr val="FF0000"/>
                </a:solidFill>
              </a:rPr>
              <a:t>万円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b="1" dirty="0"/>
          </a:p>
          <a:p>
            <a:r>
              <a:rPr lang="ja-JP" altLang="en-US" b="1" dirty="0"/>
              <a:t>息子の名前は</a:t>
            </a:r>
            <a:r>
              <a:rPr lang="ja-JP" altLang="en-US" b="1" dirty="0">
                <a:solidFill>
                  <a:srgbClr val="FF0000"/>
                </a:solidFill>
              </a:rPr>
              <a:t>タロウ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/>
              <a:t>40</a:t>
            </a:r>
            <a:r>
              <a:rPr lang="ja-JP" altLang="en-US" b="1" dirty="0"/>
              <a:t>歳</a:t>
            </a:r>
            <a:endParaRPr lang="en-US" altLang="ja-JP" b="1" dirty="0"/>
          </a:p>
          <a:p>
            <a:r>
              <a:rPr lang="ja-JP" altLang="en-US" b="1" dirty="0"/>
              <a:t>埼玉県在住</a:t>
            </a:r>
            <a:endParaRPr lang="en-US" altLang="ja-JP" b="1" dirty="0"/>
          </a:p>
          <a:p>
            <a:r>
              <a:rPr lang="ja-JP" altLang="en-US" b="1" dirty="0">
                <a:solidFill>
                  <a:srgbClr val="FF0000"/>
                </a:solidFill>
              </a:rPr>
              <a:t>埼玉県立サギ高校の教師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52E376D-1763-4391-999B-E8809120B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53" y="4521947"/>
            <a:ext cx="2920067" cy="23360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566AA7-E8EC-45DB-8F2C-1790662CF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182" y="2207222"/>
            <a:ext cx="1744912" cy="2564745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2C79E2E5-AF84-45BF-8846-02AA2E757D11}"/>
              </a:ext>
            </a:extLst>
          </p:cNvPr>
          <p:cNvSpPr txBox="1">
            <a:spLocks/>
          </p:cNvSpPr>
          <p:nvPr/>
        </p:nvSpPr>
        <p:spPr>
          <a:xfrm>
            <a:off x="842854" y="0"/>
            <a:ext cx="7359744" cy="238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/>
              <a:t>②サギ師が、かたり調査をしてカモ名簿を作る。</a:t>
            </a:r>
            <a:br>
              <a:rPr lang="en-US" altLang="ja-JP" sz="4000" b="1" dirty="0"/>
            </a:br>
            <a:r>
              <a:rPr lang="ja-JP" altLang="en-US" sz="2400" b="1" dirty="0"/>
              <a:t>☆</a:t>
            </a:r>
            <a:r>
              <a:rPr lang="ja-JP" altLang="en-US" sz="2400" b="1" dirty="0">
                <a:solidFill>
                  <a:srgbClr val="FF0000"/>
                </a:solidFill>
              </a:rPr>
              <a:t>警察署や市役所を名乗り</a:t>
            </a:r>
            <a:r>
              <a:rPr lang="ja-JP" altLang="en-US" sz="2400" b="1" dirty="0"/>
              <a:t>「安全確認のため」などと電話をかけて、サギに必要な情報を得る☆</a:t>
            </a:r>
          </a:p>
        </p:txBody>
      </p:sp>
    </p:spTree>
    <p:extLst>
      <p:ext uri="{BB962C8B-B14F-4D97-AF65-F5344CB8AC3E}">
        <p14:creationId xmlns:p14="http://schemas.microsoft.com/office/powerpoint/2010/main" val="326740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68D9C9-908F-4342-8CCA-53F82C30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30" y="391199"/>
            <a:ext cx="7964970" cy="1586753"/>
          </a:xfrm>
        </p:spPr>
        <p:txBody>
          <a:bodyPr>
            <a:normAutofit/>
          </a:bodyPr>
          <a:lstStyle/>
          <a:p>
            <a:r>
              <a:rPr lang="ja-JP" altLang="en-US" b="1" dirty="0"/>
              <a:t>③サギ師が、名簿に応じた</a:t>
            </a:r>
            <a:br>
              <a:rPr lang="en-US" altLang="ja-JP" b="1" dirty="0"/>
            </a:br>
            <a:r>
              <a:rPr lang="ja-JP" altLang="en-US" b="1" dirty="0"/>
              <a:t>サギの特訓をする。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9E932-DC04-4891-8D9F-294FDA7E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18</a:t>
            </a:fld>
            <a:endParaRPr kumimoji="1" lang="ja-JP" altLang="en-US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CB20AF-6CFB-43B7-BE7D-C1001BD39218}"/>
              </a:ext>
            </a:extLst>
          </p:cNvPr>
          <p:cNvSpPr txBox="1"/>
          <p:nvPr/>
        </p:nvSpPr>
        <p:spPr>
          <a:xfrm>
            <a:off x="1179030" y="2357306"/>
            <a:ext cx="68744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今回のシナリオは・・・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息子が痴漢で逮捕された。</a:t>
            </a:r>
            <a:endParaRPr kumimoji="1" lang="en-US" altLang="ja-JP" sz="3200" dirty="0"/>
          </a:p>
          <a:p>
            <a:r>
              <a:rPr kumimoji="1" lang="ja-JP" altLang="en-US" sz="3200" dirty="0"/>
              <a:t>痴漢の被害者とその父親は「示談金を支払ってくれれば被害届は出さない」と言ってくれている。</a:t>
            </a:r>
            <a:endParaRPr kumimoji="1" lang="en-US" altLang="ja-JP" sz="3200" dirty="0"/>
          </a:p>
          <a:p>
            <a:r>
              <a:rPr kumimoji="1" lang="ja-JP" altLang="en-US" sz="3200" dirty="0"/>
              <a:t>だから、お母さん、示談金を支払ってというもの。</a:t>
            </a:r>
          </a:p>
        </p:txBody>
      </p:sp>
    </p:spTree>
    <p:extLst>
      <p:ext uri="{BB962C8B-B14F-4D97-AF65-F5344CB8AC3E}">
        <p14:creationId xmlns:p14="http://schemas.microsoft.com/office/powerpoint/2010/main" val="427346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68D9C9-908F-4342-8CCA-53F82C30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95" y="147918"/>
            <a:ext cx="9123820" cy="1586753"/>
          </a:xfrm>
        </p:spPr>
        <p:txBody>
          <a:bodyPr>
            <a:normAutofit/>
          </a:bodyPr>
          <a:lstStyle/>
          <a:p>
            <a:r>
              <a:rPr lang="ja-JP" altLang="en-US" sz="3600" b="1" dirty="0"/>
              <a:t>④サギ師が、３人１組で名簿に</a:t>
            </a:r>
            <a:br>
              <a:rPr lang="en-US" altLang="ja-JP" sz="3600" b="1" dirty="0"/>
            </a:br>
            <a:r>
              <a:rPr lang="ja-JP" altLang="en-US" sz="3600" b="1" dirty="0"/>
              <a:t>応じたサギの電話をかけてだます。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9E932-DC04-4891-8D9F-294FDA7E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19</a:t>
            </a:fld>
            <a:endParaRPr kumimoji="1" lang="ja-JP" altLang="en-US" b="1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7E1C1A-E841-45B0-BFFE-2E66145B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46" y="4636116"/>
            <a:ext cx="2308276" cy="18466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7E3C38-EF8B-4DF8-A39E-0F18F3FC7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6" y="3281045"/>
            <a:ext cx="2197161" cy="320169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0D1F4C1-8EB0-4726-B0D7-6295F3BCE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28" y="1678088"/>
            <a:ext cx="2178091" cy="2174269"/>
          </a:xfrm>
          <a:prstGeom prst="rect">
            <a:avLst/>
          </a:prstGeom>
        </p:spPr>
      </p:pic>
      <p:pic>
        <p:nvPicPr>
          <p:cNvPr id="13" name="図 12" descr="おもちゃ, 人形 が含まれている画像&#10;&#10;高い精度で生成された説明">
            <a:extLst>
              <a:ext uri="{FF2B5EF4-FFF2-40B4-BE49-F238E27FC236}">
                <a16:creationId xmlns:a16="http://schemas.microsoft.com/office/drawing/2014/main" id="{7084A4C7-C491-48CB-B2AA-008025D75A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08"/>
          <a:stretch/>
        </p:blipFill>
        <p:spPr>
          <a:xfrm>
            <a:off x="3109249" y="3259418"/>
            <a:ext cx="2960754" cy="2531535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68B7BF7-D15C-4BC6-BECC-2EBD2DA0F543}"/>
              </a:ext>
            </a:extLst>
          </p:cNvPr>
          <p:cNvCxnSpPr>
            <a:cxnSpLocks/>
          </p:cNvCxnSpPr>
          <p:nvPr/>
        </p:nvCxnSpPr>
        <p:spPr>
          <a:xfrm>
            <a:off x="3109249" y="1787888"/>
            <a:ext cx="1574" cy="47510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F42CC48D-99EB-4C24-88DE-B3E3012E5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74" y="4496991"/>
            <a:ext cx="1751690" cy="1951743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AC09170-0814-481F-BC11-3EC745EF69D4}"/>
              </a:ext>
            </a:extLst>
          </p:cNvPr>
          <p:cNvSpPr/>
          <p:nvPr/>
        </p:nvSpPr>
        <p:spPr>
          <a:xfrm>
            <a:off x="3961903" y="5558608"/>
            <a:ext cx="1628779" cy="445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警察官役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3CF7A93-AC94-4291-B77C-55BC4B4AD805}"/>
              </a:ext>
            </a:extLst>
          </p:cNvPr>
          <p:cNvSpPr/>
          <p:nvPr/>
        </p:nvSpPr>
        <p:spPr>
          <a:xfrm>
            <a:off x="6288243" y="3799173"/>
            <a:ext cx="2627260" cy="445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女子高生の父親役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6E8486E-3F32-4B9F-A15D-2432AB1BEBD6}"/>
              </a:ext>
            </a:extLst>
          </p:cNvPr>
          <p:cNvSpPr/>
          <p:nvPr/>
        </p:nvSpPr>
        <p:spPr>
          <a:xfrm>
            <a:off x="7181139" y="6003671"/>
            <a:ext cx="1403054" cy="445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タロウ役</a:t>
            </a:r>
          </a:p>
        </p:txBody>
      </p:sp>
      <p:sp>
        <p:nvSpPr>
          <p:cNvPr id="28" name="星: 7 pt 27">
            <a:extLst>
              <a:ext uri="{FF2B5EF4-FFF2-40B4-BE49-F238E27FC236}">
                <a16:creationId xmlns:a16="http://schemas.microsoft.com/office/drawing/2014/main" id="{4C3FEC51-D270-4DFC-97E1-15A0897DDBCC}"/>
              </a:ext>
            </a:extLst>
          </p:cNvPr>
          <p:cNvSpPr/>
          <p:nvPr/>
        </p:nvSpPr>
        <p:spPr>
          <a:xfrm>
            <a:off x="395277" y="2361756"/>
            <a:ext cx="2665314" cy="1067244"/>
          </a:xfrm>
          <a:prstGeom prst="star7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被害者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AE7819-3B72-4457-9DB8-0215C23E0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58" y="1391845"/>
            <a:ext cx="1716303" cy="2037155"/>
          </a:xfrm>
          <a:prstGeom prst="rect">
            <a:avLst/>
          </a:prstGeom>
        </p:spPr>
      </p:pic>
      <p:sp>
        <p:nvSpPr>
          <p:cNvPr id="29" name="星: 7 pt 28">
            <a:extLst>
              <a:ext uri="{FF2B5EF4-FFF2-40B4-BE49-F238E27FC236}">
                <a16:creationId xmlns:a16="http://schemas.microsoft.com/office/drawing/2014/main" id="{2BB61114-454A-4B7E-B52E-A517985584B7}"/>
              </a:ext>
            </a:extLst>
          </p:cNvPr>
          <p:cNvSpPr/>
          <p:nvPr/>
        </p:nvSpPr>
        <p:spPr>
          <a:xfrm>
            <a:off x="3792636" y="2361756"/>
            <a:ext cx="2665314" cy="1067244"/>
          </a:xfrm>
          <a:prstGeom prst="star7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サギ師</a:t>
            </a:r>
          </a:p>
        </p:txBody>
      </p:sp>
    </p:spTree>
    <p:extLst>
      <p:ext uri="{BB962C8B-B14F-4D97-AF65-F5344CB8AC3E}">
        <p14:creationId xmlns:p14="http://schemas.microsoft.com/office/powerpoint/2010/main" val="241252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FD31AC-0742-41DA-BB6B-5B2E5B95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7746"/>
            <a:ext cx="7886700" cy="1325563"/>
          </a:xfrm>
        </p:spPr>
        <p:txBody>
          <a:bodyPr/>
          <a:lstStyle/>
          <a:p>
            <a:r>
              <a:rPr lang="ja-JP" altLang="en-US" b="1" dirty="0"/>
              <a:t>今日</a:t>
            </a:r>
            <a:r>
              <a:rPr kumimoji="1" lang="ja-JP" altLang="en-US" b="1" dirty="0"/>
              <a:t>の講座の目的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89BC59-5EE8-4828-95E6-B4FC5A917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663" y="2677973"/>
            <a:ext cx="7596273" cy="2256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うそ電話サギについて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知って</a:t>
            </a:r>
            <a:r>
              <a:rPr lang="ja-JP" altLang="en-US" sz="3600" b="1" dirty="0">
                <a:solidFill>
                  <a:srgbClr val="FF0000"/>
                </a:solidFill>
              </a:rPr>
              <a:t>、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FF0000"/>
                </a:solidFill>
              </a:rPr>
              <a:t>伝えて、</a:t>
            </a:r>
            <a:r>
              <a:rPr kumimoji="1" lang="ja-JP" altLang="en-US" sz="3600" b="1" dirty="0"/>
              <a:t>自分と</a:t>
            </a:r>
            <a:r>
              <a:rPr lang="ja-JP" altLang="en-US" sz="3600" b="1" dirty="0"/>
              <a:t>地域の人たち</a:t>
            </a:r>
            <a:r>
              <a:rPr kumimoji="1" lang="ja-JP" altLang="en-US" sz="3600" b="1" dirty="0"/>
              <a:t>を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kumimoji="1" lang="ja-JP" altLang="en-US" sz="3600" b="1" dirty="0"/>
              <a:t>守る。</a:t>
            </a:r>
            <a:endParaRPr kumimoji="1" lang="en-US" altLang="ja-JP" sz="36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BB53B9-D8AD-49D2-9882-1A56F8DD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BD4C09B-0DD7-487F-A16E-E7280E47736D}" type="slidenum">
              <a:rPr kumimoji="1" lang="ja-JP" altLang="en-US" b="1" smtClean="0"/>
              <a:t>2</a:t>
            </a:fld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358014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68D9C9-908F-4342-8CCA-53F82C30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365126"/>
            <a:ext cx="8740588" cy="1325563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⑤別のサギ師が、お金を回収する。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9710" y="2151530"/>
            <a:ext cx="5664571" cy="365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自宅に現金を受け取りに来る。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/>
              <a:t>レターパックで現金を送らせる。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/>
              <a:t>宅配便で現金を送らせる。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en-US" altLang="ja-JP" b="1" dirty="0"/>
              <a:t>ATM</a:t>
            </a:r>
            <a:r>
              <a:rPr lang="ja-JP" altLang="en-US" b="1" dirty="0"/>
              <a:t>からお金を振り込ませる。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9E932-DC04-4891-8D9F-294FDA7E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20</a:t>
            </a:fld>
            <a:endParaRPr kumimoji="1" lang="ja-JP" altLang="en-US" b="1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C38FA4-DF02-4634-ABAF-F968FDFFF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32" y="5389803"/>
            <a:ext cx="1367405" cy="12338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0CF2E2C-455D-4A53-B491-A72A8B107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835" y="3481086"/>
            <a:ext cx="2030906" cy="1535843"/>
          </a:xfrm>
          <a:prstGeom prst="rect">
            <a:avLst/>
          </a:prstGeom>
        </p:spPr>
      </p:pic>
      <p:pic>
        <p:nvPicPr>
          <p:cNvPr id="10" name="図 9" descr="おもちゃ, 人形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182F856-4A7A-446D-A15E-D2F93E2A60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7"/>
          <a:stretch/>
        </p:blipFill>
        <p:spPr>
          <a:xfrm>
            <a:off x="6024281" y="1414422"/>
            <a:ext cx="1526054" cy="21849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7D813C2-6D4B-465B-8B3E-F99FBE014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52" y="3155382"/>
            <a:ext cx="2705658" cy="23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9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21</a:t>
            </a:fld>
            <a:endParaRPr kumimoji="1" lang="ja-JP" altLang="en-US" b="1"/>
          </a:p>
        </p:txBody>
      </p:sp>
      <p:sp>
        <p:nvSpPr>
          <p:cNvPr id="7" name="タイトル 6"/>
          <p:cNvSpPr>
            <a:spLocks noGrp="1"/>
          </p:cNvSpPr>
          <p:nvPr>
            <p:ph type="title" idx="4294967295"/>
          </p:nvPr>
        </p:nvSpPr>
        <p:spPr>
          <a:xfrm>
            <a:off x="695715" y="553294"/>
            <a:ext cx="8056546" cy="2055813"/>
          </a:xfrm>
        </p:spPr>
        <p:txBody>
          <a:bodyPr>
            <a:normAutofit fontScale="90000"/>
          </a:bodyPr>
          <a:lstStyle/>
          <a:p>
            <a:r>
              <a:rPr lang="ja-JP" altLang="en-US" sz="3600" b="1" dirty="0"/>
              <a:t>では、これから</a:t>
            </a:r>
            <a:br>
              <a:rPr lang="en-US" altLang="ja-JP" sz="3600" b="1" dirty="0"/>
            </a:br>
            <a:r>
              <a:rPr lang="ja-JP" altLang="en-US" sz="3600" b="1" dirty="0"/>
              <a:t>みなさんが、被害女性のように</a:t>
            </a:r>
            <a:r>
              <a:rPr lang="ja-JP" altLang="en-US" sz="3600" b="1" dirty="0">
                <a:solidFill>
                  <a:srgbClr val="FF0000"/>
                </a:solidFill>
              </a:rPr>
              <a:t>だまされてしまったら</a:t>
            </a:r>
            <a:r>
              <a:rPr lang="ja-JP" altLang="en-US" sz="3600" b="1" dirty="0"/>
              <a:t>、どうするかを考えていきましょう！</a:t>
            </a:r>
            <a:endParaRPr kumimoji="1" lang="ja-JP" altLang="en-US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697200-D5E1-4532-B5E1-32CB0531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89" y="2439023"/>
            <a:ext cx="3529828" cy="347688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B3FD0F-BDC2-421F-8C93-2618DDCFC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59" y="2374215"/>
            <a:ext cx="2904186" cy="354169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7ADE932-E636-4EFD-9841-A17F301A7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59" y="4483785"/>
            <a:ext cx="2705658" cy="23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10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2800" b="1" dirty="0"/>
              <a:t>質問　</a:t>
            </a:r>
            <a:r>
              <a:rPr kumimoji="1" lang="en-US" altLang="ja-JP" sz="2800" b="1" dirty="0"/>
              <a:t>200</a:t>
            </a:r>
            <a:r>
              <a:rPr kumimoji="1" lang="ja-JP" altLang="en-US" sz="2800" b="1" dirty="0"/>
              <a:t>万円をだましとられたら、</a:t>
            </a:r>
            <a:br>
              <a:rPr kumimoji="1" lang="en-US" altLang="ja-JP" sz="2800" b="1" dirty="0"/>
            </a:br>
            <a:r>
              <a:rPr kumimoji="1" lang="ja-JP" altLang="en-US" sz="2800" b="1" dirty="0"/>
              <a:t>どんな気持ち</a:t>
            </a:r>
            <a:r>
              <a:rPr lang="ja-JP" altLang="en-US" sz="2800" b="1" dirty="0"/>
              <a:t>になりますか？</a:t>
            </a:r>
            <a:br>
              <a:rPr lang="en-US" altLang="ja-JP" sz="2800" b="1" dirty="0"/>
            </a:br>
            <a:r>
              <a:rPr lang="ja-JP" altLang="en-US" sz="2800" b="1" dirty="0"/>
              <a:t>家族には相談できますか？</a:t>
            </a:r>
            <a:endParaRPr kumimoji="1" lang="ja-JP" altLang="en-US" sz="28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D4C09B-0DD7-487F-A16E-E7280E47736D}" type="slidenum">
              <a:rPr kumimoji="1" lang="ja-JP" altLang="en-US" b="1" smtClean="0"/>
              <a:pPr>
                <a:spcAft>
                  <a:spcPts val="600"/>
                </a:spcAft>
              </a:pPr>
              <a:t>22</a:t>
            </a:fld>
            <a:endParaRPr kumimoji="1" lang="ja-JP" altLang="en-US" b="1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12686A7-1204-475A-9379-3F7FE5F907EF}"/>
              </a:ext>
            </a:extLst>
          </p:cNvPr>
          <p:cNvSpPr txBox="1">
            <a:spLocks/>
          </p:cNvSpPr>
          <p:nvPr/>
        </p:nvSpPr>
        <p:spPr>
          <a:xfrm>
            <a:off x="628650" y="2055814"/>
            <a:ext cx="6225648" cy="4106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どうして私が？</a:t>
            </a:r>
            <a:endParaRPr lang="en-US" altLang="ja-JP" b="1" dirty="0"/>
          </a:p>
          <a:p>
            <a:r>
              <a:rPr lang="ja-JP" altLang="en-US" b="1" dirty="0"/>
              <a:t>おかしいと思ったのに・・・</a:t>
            </a:r>
            <a:endParaRPr lang="en-US" altLang="ja-JP" b="1" dirty="0"/>
          </a:p>
          <a:p>
            <a:r>
              <a:rPr lang="ja-JP" altLang="en-US" b="1" dirty="0"/>
              <a:t>どうして気づかなかったんだろう？</a:t>
            </a:r>
            <a:endParaRPr lang="en-US" altLang="ja-JP" b="1" dirty="0"/>
          </a:p>
          <a:p>
            <a:r>
              <a:rPr lang="ja-JP" altLang="en-US" b="1" dirty="0"/>
              <a:t>家族のためにしたことなのに・・・</a:t>
            </a:r>
            <a:endParaRPr lang="en-US" altLang="ja-JP" b="1" dirty="0"/>
          </a:p>
          <a:p>
            <a:r>
              <a:rPr lang="ja-JP" altLang="en-US" b="1" dirty="0"/>
              <a:t>はずかしい</a:t>
            </a:r>
            <a:endParaRPr lang="en-US" altLang="ja-JP" b="1" dirty="0"/>
          </a:p>
          <a:p>
            <a:r>
              <a:rPr lang="ja-JP" altLang="en-US" b="1" dirty="0"/>
              <a:t>くやしい</a:t>
            </a:r>
            <a:endParaRPr lang="en-US" altLang="ja-JP" b="1" dirty="0"/>
          </a:p>
          <a:p>
            <a:r>
              <a:rPr lang="ja-JP" altLang="en-US" b="1" dirty="0"/>
              <a:t>悲しい</a:t>
            </a:r>
            <a:endParaRPr lang="en-US" altLang="ja-JP" b="1" dirty="0"/>
          </a:p>
          <a:p>
            <a:r>
              <a:rPr lang="ja-JP" altLang="en-US" b="1" dirty="0"/>
              <a:t>心配かけたくない</a:t>
            </a:r>
            <a:endParaRPr lang="en-US" altLang="ja-JP" b="1" dirty="0"/>
          </a:p>
          <a:p>
            <a:r>
              <a:rPr lang="ja-JP" altLang="en-US" b="1" dirty="0"/>
              <a:t>怒られる</a:t>
            </a:r>
            <a:endParaRPr lang="en-US" altLang="ja-JP" b="1" dirty="0"/>
          </a:p>
          <a:p>
            <a:r>
              <a:rPr lang="ja-JP" altLang="en-US" b="1" dirty="0"/>
              <a:t>バカにされる</a:t>
            </a:r>
            <a:endParaRPr lang="en-US" altLang="ja-JP" b="1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C866381-E197-4BF0-B632-B201292F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80" y="4002814"/>
            <a:ext cx="2978092" cy="2855186"/>
          </a:xfrm>
          <a:prstGeom prst="rect">
            <a:avLst/>
          </a:prstGeom>
        </p:spPr>
      </p:pic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648A7C18-EF40-48AC-B41E-9C6BA85B8799}"/>
              </a:ext>
            </a:extLst>
          </p:cNvPr>
          <p:cNvSpPr/>
          <p:nvPr/>
        </p:nvSpPr>
        <p:spPr>
          <a:xfrm>
            <a:off x="6207852" y="1786855"/>
            <a:ext cx="2936147" cy="2536937"/>
          </a:xfrm>
          <a:prstGeom prst="cloudCallout">
            <a:avLst>
              <a:gd name="adj1" fmla="val -30576"/>
              <a:gd name="adj2" fmla="val 78951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家族には相談できない</a:t>
            </a:r>
          </a:p>
        </p:txBody>
      </p:sp>
    </p:spTree>
    <p:extLst>
      <p:ext uri="{BB962C8B-B14F-4D97-AF65-F5344CB8AC3E}">
        <p14:creationId xmlns:p14="http://schemas.microsoft.com/office/powerpoint/2010/main" val="42317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306DC-D433-4C75-BFBF-D79067AA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kumimoji="1" lang="ja-JP" altLang="en-US" sz="5400" b="1"/>
              <a:t>悪いのはだれでしょう？</a:t>
            </a:r>
            <a:endParaRPr kumimoji="1" lang="ja-JP" altLang="en-US" sz="5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87AC03-5364-4983-AA64-6C542C37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BD4C09B-0DD7-487F-A16E-E7280E47736D}" type="slidenum">
              <a:rPr kumimoji="1" lang="ja-JP" altLang="en-US" b="1" smtClean="0"/>
              <a:t>23</a:t>
            </a:fld>
            <a:endParaRPr kumimoji="1" lang="ja-JP" altLang="en-US" b="1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EE5BC18-974D-48A7-A0B2-A8E72CA57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990" y="2714859"/>
            <a:ext cx="4605556" cy="2617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b="1" dirty="0"/>
              <a:t>両方</a:t>
            </a:r>
            <a:endParaRPr lang="en-US" altLang="ja-JP" sz="5400" b="1" dirty="0"/>
          </a:p>
          <a:p>
            <a:pPr marL="0" indent="0">
              <a:buNone/>
            </a:pPr>
            <a:r>
              <a:rPr lang="ja-JP" altLang="en-US" sz="5400" b="1" dirty="0"/>
              <a:t>だまされた人</a:t>
            </a:r>
            <a:endParaRPr lang="en-US" altLang="ja-JP" sz="5400" b="1" dirty="0"/>
          </a:p>
          <a:p>
            <a:pPr marL="0" indent="0">
              <a:buNone/>
            </a:pPr>
            <a:r>
              <a:rPr lang="ja-JP" altLang="en-US" sz="5400" b="1" dirty="0"/>
              <a:t>サギ師</a:t>
            </a:r>
            <a:endParaRPr lang="en-US" altLang="ja-JP" sz="5400" b="1" dirty="0"/>
          </a:p>
          <a:p>
            <a:pPr marL="514350" indent="-514350">
              <a:buFont typeface="+mj-lt"/>
              <a:buAutoNum type="arabicPeriod"/>
            </a:pPr>
            <a:endParaRPr lang="ja-JP" altLang="en-US" sz="5400" b="1" dirty="0"/>
          </a:p>
        </p:txBody>
      </p:sp>
      <p:pic>
        <p:nvPicPr>
          <p:cNvPr id="10" name="図 9" descr="おもちゃ が含まれている画像&#10;&#10;非常に高い精度で生成された説明">
            <a:extLst>
              <a:ext uri="{FF2B5EF4-FFF2-40B4-BE49-F238E27FC236}">
                <a16:creationId xmlns:a16="http://schemas.microsoft.com/office/drawing/2014/main" id="{B5BC5B5B-61CF-41D1-A145-32ACDA4A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8" y="1783939"/>
            <a:ext cx="2912422" cy="4754974"/>
          </a:xfrm>
          <a:prstGeom prst="rect">
            <a:avLst/>
          </a:prstGeom>
        </p:spPr>
      </p:pic>
      <p:sp>
        <p:nvSpPr>
          <p:cNvPr id="11" name="星: 7 pt 10">
            <a:extLst>
              <a:ext uri="{FF2B5EF4-FFF2-40B4-BE49-F238E27FC236}">
                <a16:creationId xmlns:a16="http://schemas.microsoft.com/office/drawing/2014/main" id="{6A93BC0F-48D1-45DB-8EE2-A1403E074B1D}"/>
              </a:ext>
            </a:extLst>
          </p:cNvPr>
          <p:cNvSpPr/>
          <p:nvPr/>
        </p:nvSpPr>
        <p:spPr>
          <a:xfrm>
            <a:off x="357253" y="2455062"/>
            <a:ext cx="8429494" cy="2877118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/>
              <a:t>サギ師が</a:t>
            </a:r>
            <a:r>
              <a:rPr kumimoji="1" lang="en-US" altLang="ja-JP" sz="5400" b="1" dirty="0"/>
              <a:t>100</a:t>
            </a:r>
            <a:r>
              <a:rPr kumimoji="1" lang="ja-JP" altLang="en-US" sz="5400" b="1" dirty="0"/>
              <a:t>％悪い！</a:t>
            </a:r>
          </a:p>
        </p:txBody>
      </p:sp>
    </p:spTree>
    <p:extLst>
      <p:ext uri="{BB962C8B-B14F-4D97-AF65-F5344CB8AC3E}">
        <p14:creationId xmlns:p14="http://schemas.microsoft.com/office/powerpoint/2010/main" val="39108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8AE2-0050-4C53-956E-E0053E60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80" y="429269"/>
            <a:ext cx="8927237" cy="1325563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家族に相談できなくても</a:t>
            </a:r>
            <a:br>
              <a:rPr lang="en-US" altLang="ja-JP" b="1" dirty="0"/>
            </a:br>
            <a:r>
              <a:rPr lang="ja-JP" altLang="en-US" b="1" dirty="0"/>
              <a:t>被害にあいそうになっただけでも</a:t>
            </a:r>
            <a:br>
              <a:rPr lang="en-US" altLang="ja-JP" b="1" dirty="0"/>
            </a:br>
            <a:r>
              <a:rPr lang="ja-JP" altLang="en-US" b="1" dirty="0"/>
              <a:t>公的な相談窓口に</a:t>
            </a:r>
            <a:r>
              <a:rPr lang="ja-JP" altLang="en-US" b="1" dirty="0">
                <a:solidFill>
                  <a:srgbClr val="FF0000"/>
                </a:solidFill>
              </a:rPr>
              <a:t>相談</a:t>
            </a:r>
            <a:r>
              <a:rPr lang="ja-JP" altLang="en-US" b="1" dirty="0"/>
              <a:t>しよう！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F5AE93-AFF6-4A50-B330-5351A9FE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24</a:t>
            </a:fld>
            <a:endParaRPr kumimoji="1" lang="ja-JP" altLang="en-US" b="1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62C99F7-E1A0-4A61-B3FD-516881DB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008052"/>
            <a:ext cx="3217430" cy="29399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1539F4E-A0DE-4B95-9A2A-66496B5BD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73" y="1980569"/>
            <a:ext cx="1863404" cy="22724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637F83-4D0B-4CC7-A9FC-F1CF9B34BA26}"/>
              </a:ext>
            </a:extLst>
          </p:cNvPr>
          <p:cNvSpPr txBox="1"/>
          <p:nvPr/>
        </p:nvSpPr>
        <p:spPr>
          <a:xfrm>
            <a:off x="736880" y="2165331"/>
            <a:ext cx="251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プライド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B75BE77-0BCC-47F3-A259-A6799AE92EFA}"/>
              </a:ext>
            </a:extLst>
          </p:cNvPr>
          <p:cNvSpPr txBox="1">
            <a:spLocks/>
          </p:cNvSpPr>
          <p:nvPr/>
        </p:nvSpPr>
        <p:spPr>
          <a:xfrm>
            <a:off x="3832346" y="2550051"/>
            <a:ext cx="5251208" cy="2799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b="1" dirty="0"/>
              <a:t>☆相談すべき理由☆</a:t>
            </a:r>
            <a:endParaRPr lang="en-US" altLang="ja-JP" sz="3200" b="1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自分</a:t>
            </a:r>
            <a:r>
              <a:rPr lang="ja-JP" altLang="en-US" sz="3200" b="1" dirty="0"/>
              <a:t>の身を守るため</a:t>
            </a:r>
            <a:endParaRPr lang="en-US" altLang="ja-JP" sz="3200" b="1" dirty="0"/>
          </a:p>
          <a:p>
            <a:r>
              <a:rPr lang="ja-JP" altLang="en-US" sz="3200" b="1" dirty="0"/>
              <a:t>楽になるため</a:t>
            </a:r>
            <a:endParaRPr lang="en-US" altLang="ja-JP" sz="3200" b="1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他の人</a:t>
            </a:r>
            <a:r>
              <a:rPr lang="ja-JP" altLang="en-US" sz="3200" b="1" dirty="0"/>
              <a:t>の被害を防ぐため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 b="1" dirty="0"/>
              <a:t>　→</a:t>
            </a:r>
            <a:r>
              <a:rPr lang="ja-JP" altLang="en-US" sz="3200" b="1" dirty="0">
                <a:solidFill>
                  <a:srgbClr val="FF0000"/>
                </a:solidFill>
              </a:rPr>
              <a:t>新聞の一面</a:t>
            </a:r>
            <a:r>
              <a:rPr lang="ja-JP" altLang="en-US" sz="3200" b="1" dirty="0"/>
              <a:t>に！！</a:t>
            </a:r>
            <a:endParaRPr lang="en-US" altLang="ja-JP" sz="3200" b="1" dirty="0"/>
          </a:p>
          <a:p>
            <a:r>
              <a:rPr lang="ja-JP" altLang="en-US" sz="3200" b="1" dirty="0"/>
              <a:t>サギ師をつかまえるため</a:t>
            </a:r>
            <a:endParaRPr lang="en-US" altLang="ja-JP" sz="3200" b="1" dirty="0"/>
          </a:p>
          <a:p>
            <a:endParaRPr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060303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FFDEB9-4D0D-4922-8952-70AD5586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警察に相談しよう！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E27AF7-1066-4CEB-9240-FF3ED01B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340891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警察相談専用ダイヤル　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＃９１１０</a:t>
            </a:r>
            <a:endParaRPr kumimoji="1" lang="en-US" altLang="ja-JP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dirty="0"/>
          </a:p>
          <a:p>
            <a:r>
              <a:rPr kumimoji="1" lang="ja-JP" altLang="en-US" b="1" dirty="0"/>
              <a:t>警察の相談窓口につながる</a:t>
            </a:r>
            <a:endParaRPr kumimoji="1" lang="en-US" altLang="ja-JP" b="1" dirty="0"/>
          </a:p>
          <a:p>
            <a:r>
              <a:rPr lang="ja-JP" altLang="en-US" b="1" dirty="0"/>
              <a:t>２４時間・年中無休で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受付をしている</a:t>
            </a:r>
            <a:endParaRPr kumimoji="1" lang="en-US" altLang="ja-JP" b="1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B42250-EF9A-49BE-9658-66DCA3A2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25</a:t>
            </a:fld>
            <a:endParaRPr kumimoji="1" lang="ja-JP" altLang="en-US" b="1"/>
          </a:p>
        </p:txBody>
      </p:sp>
      <p:pic>
        <p:nvPicPr>
          <p:cNvPr id="6" name="図 5" descr="電子機器 が含まれている画像&#10;&#10;高い精度で生成された説明">
            <a:extLst>
              <a:ext uri="{FF2B5EF4-FFF2-40B4-BE49-F238E27FC236}">
                <a16:creationId xmlns:a16="http://schemas.microsoft.com/office/drawing/2014/main" id="{246EC6AD-9F39-4724-ADC6-75BB4B62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36" y="2770313"/>
            <a:ext cx="4229449" cy="390166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40755C-FF40-4572-8DC4-930FF2549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5724">
            <a:off x="4382243" y="3410150"/>
            <a:ext cx="2954847" cy="37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54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FFDEB9-4D0D-4922-8952-70AD5586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72" y="342247"/>
            <a:ext cx="9345335" cy="1325563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消費生活センターに相談しよう！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E27AF7-1066-4CEB-9240-FF3ED01B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174822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/>
              <a:t>消費者ホットライン</a:t>
            </a:r>
            <a:r>
              <a:rPr kumimoji="1" lang="ja-JP" altLang="en-US" b="1" dirty="0"/>
              <a:t>　</a:t>
            </a:r>
            <a:r>
              <a:rPr lang="ja-JP" altLang="en-US" sz="4800" b="1" dirty="0">
                <a:solidFill>
                  <a:srgbClr val="FF0000"/>
                </a:solidFill>
              </a:rPr>
              <a:t>１８８</a:t>
            </a:r>
            <a:endParaRPr kumimoji="1" lang="en-US" altLang="ja-JP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dirty="0"/>
          </a:p>
          <a:p>
            <a:r>
              <a:rPr lang="ja-JP" altLang="en-US" b="1" dirty="0"/>
              <a:t>近くの消費生活センターにつながる</a:t>
            </a:r>
            <a:endParaRPr lang="en-US" altLang="ja-JP" b="1" dirty="0"/>
          </a:p>
          <a:p>
            <a:r>
              <a:rPr kumimoji="1" lang="ja-JP" altLang="en-US" b="1" dirty="0"/>
              <a:t>「いやや泣き寝入り」で覚える</a:t>
            </a:r>
            <a:endParaRPr kumimoji="1" lang="en-US" altLang="ja-JP" b="1" dirty="0"/>
          </a:p>
          <a:p>
            <a:r>
              <a:rPr lang="ja-JP" altLang="en-US" b="1" dirty="0"/>
              <a:t>日中のみ受付をしている</a:t>
            </a:r>
            <a:endParaRPr kumimoji="1" lang="en-US" altLang="ja-JP" b="1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B42250-EF9A-49BE-9658-66DCA3A2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26</a:t>
            </a:fld>
            <a:endParaRPr kumimoji="1" lang="ja-JP" altLang="en-US" b="1"/>
          </a:p>
        </p:txBody>
      </p:sp>
      <p:pic>
        <p:nvPicPr>
          <p:cNvPr id="6" name="図 5" descr="電子機器 が含まれている画像&#10;&#10;高い精度で生成された説明">
            <a:extLst>
              <a:ext uri="{FF2B5EF4-FFF2-40B4-BE49-F238E27FC236}">
                <a16:creationId xmlns:a16="http://schemas.microsoft.com/office/drawing/2014/main" id="{246EC6AD-9F39-4724-ADC6-75BB4B62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28" y="3842158"/>
            <a:ext cx="3067557" cy="28298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40755C-FF40-4572-8DC4-930FF2549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5724">
            <a:off x="5771772" y="4388616"/>
            <a:ext cx="2063397" cy="2620943"/>
          </a:xfrm>
          <a:prstGeom prst="rect">
            <a:avLst/>
          </a:prstGeom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47E7E437-7608-4219-BB99-3582F0ACF24F}"/>
              </a:ext>
            </a:extLst>
          </p:cNvPr>
          <p:cNvSpPr/>
          <p:nvPr/>
        </p:nvSpPr>
        <p:spPr>
          <a:xfrm>
            <a:off x="1981646" y="5009215"/>
            <a:ext cx="2600587" cy="1325563"/>
          </a:xfrm>
          <a:prstGeom prst="wedgeRoundRectCallout">
            <a:avLst>
              <a:gd name="adj1" fmla="val 98867"/>
              <a:gd name="adj2" fmla="val -67869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/>
              <a:t>自動音声</a:t>
            </a:r>
          </a:p>
        </p:txBody>
      </p:sp>
    </p:spTree>
    <p:extLst>
      <p:ext uri="{BB962C8B-B14F-4D97-AF65-F5344CB8AC3E}">
        <p14:creationId xmlns:p14="http://schemas.microsoft.com/office/powerpoint/2010/main" val="653909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CC3747-E486-43DF-BAF5-5160145E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14" y="423848"/>
            <a:ext cx="8753913" cy="2120115"/>
          </a:xfrm>
        </p:spPr>
        <p:txBody>
          <a:bodyPr>
            <a:noAutofit/>
          </a:bodyPr>
          <a:lstStyle/>
          <a:p>
            <a:r>
              <a:rPr kumimoji="1" lang="ja-JP" altLang="en-US" sz="3600" b="1" dirty="0"/>
              <a:t>だまされないためには</a:t>
            </a:r>
            <a:br>
              <a:rPr kumimoji="1" lang="en-US" altLang="ja-JP" sz="3600" b="1" dirty="0"/>
            </a:br>
            <a:r>
              <a:rPr kumimoji="1" lang="ja-JP" altLang="en-US" sz="3600" b="1" dirty="0"/>
              <a:t>どうすればよいでしょうか？</a:t>
            </a:r>
            <a:br>
              <a:rPr kumimoji="1" lang="en-US" altLang="ja-JP" sz="3600" b="1" dirty="0"/>
            </a:br>
            <a:r>
              <a:rPr lang="ja-JP" altLang="en-US" sz="3600" b="1" dirty="0">
                <a:solidFill>
                  <a:srgbClr val="FF0000"/>
                </a:solidFill>
              </a:rPr>
              <a:t>いつもみなさんがやっていること</a:t>
            </a:r>
            <a:r>
              <a:rPr lang="ja-JP" altLang="en-US" sz="3600" b="1" dirty="0"/>
              <a:t>を</a:t>
            </a:r>
            <a:br>
              <a:rPr lang="en-US" altLang="ja-JP" sz="3600" b="1" dirty="0"/>
            </a:br>
            <a:r>
              <a:rPr lang="ja-JP" altLang="en-US" sz="3600" b="1" dirty="0"/>
              <a:t>グループの人に教えてあげ</a:t>
            </a:r>
            <a:r>
              <a:rPr kumimoji="1" lang="ja-JP" altLang="en-US" sz="3600" b="1" dirty="0"/>
              <a:t>ましょう。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22A698-FA4B-4866-B1F3-D26CCDDE8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" y="2680487"/>
            <a:ext cx="8447714" cy="2382270"/>
          </a:xfrm>
        </p:spPr>
        <p:txBody>
          <a:bodyPr>
            <a:normAutofit fontScale="92500"/>
          </a:bodyPr>
          <a:lstStyle/>
          <a:p>
            <a:r>
              <a:rPr kumimoji="1" lang="ja-JP" altLang="en-US" b="1" dirty="0"/>
              <a:t>サギの</a:t>
            </a:r>
            <a:r>
              <a:rPr kumimoji="1" lang="ja-JP" altLang="en-US" b="1" dirty="0">
                <a:solidFill>
                  <a:srgbClr val="FF0000"/>
                </a:solidFill>
              </a:rPr>
              <a:t>手口</a:t>
            </a:r>
            <a:r>
              <a:rPr kumimoji="1" lang="ja-JP" altLang="en-US" b="1" dirty="0"/>
              <a:t>や仕組みを知る</a:t>
            </a:r>
            <a:r>
              <a:rPr lang="ja-JP" altLang="en-US" b="1" dirty="0"/>
              <a:t>（痴漢、会社の小切手を落とした、不倫相手を妊娠、仕事でミスして賠償金）</a:t>
            </a:r>
            <a:endParaRPr lang="en-US" altLang="ja-JP" b="1" dirty="0"/>
          </a:p>
          <a:p>
            <a:r>
              <a:rPr kumimoji="1" lang="ja-JP" altLang="en-US" b="1" dirty="0"/>
              <a:t>日頃から</a:t>
            </a:r>
            <a:r>
              <a:rPr kumimoji="1" lang="ja-JP" altLang="en-US" b="1" dirty="0">
                <a:solidFill>
                  <a:srgbClr val="FF0000"/>
                </a:solidFill>
              </a:rPr>
              <a:t>家族と連絡</a:t>
            </a:r>
            <a:r>
              <a:rPr kumimoji="1" lang="ja-JP" altLang="en-US" b="1" dirty="0"/>
              <a:t>を取りサギ師を寄せ付けない。</a:t>
            </a:r>
            <a:endParaRPr kumimoji="1" lang="en-US" altLang="ja-JP" b="1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優良防犯電話</a:t>
            </a:r>
            <a:r>
              <a:rPr kumimoji="1" lang="ja-JP" altLang="en-US" b="1" dirty="0"/>
              <a:t>を使いサギ師を寄せ付けない。</a:t>
            </a:r>
            <a:endParaRPr kumimoji="1" lang="en-US" altLang="ja-JP" b="1" dirty="0"/>
          </a:p>
          <a:p>
            <a:r>
              <a:rPr lang="ja-JP" altLang="en-US" b="1" dirty="0"/>
              <a:t>知ったことを人に</a:t>
            </a:r>
            <a:r>
              <a:rPr lang="ja-JP" altLang="en-US" b="1" dirty="0">
                <a:solidFill>
                  <a:srgbClr val="FF0000"/>
                </a:solidFill>
              </a:rPr>
              <a:t>伝える</a:t>
            </a:r>
            <a:r>
              <a:rPr lang="ja-JP" altLang="en-US" b="1" dirty="0"/>
              <a:t>。</a:t>
            </a:r>
            <a:endParaRPr kumimoji="1"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F5EF63-323F-4698-8078-4E461C90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27</a:t>
            </a:fld>
            <a:endParaRPr kumimoji="1" lang="ja-JP" altLang="en-US" b="1"/>
          </a:p>
        </p:txBody>
      </p:sp>
      <p:pic>
        <p:nvPicPr>
          <p:cNvPr id="8" name="図 7" descr="リモート, コントローラー, 電子機器 が含まれている画像&#10;&#10;非常に高い精度で生成された説明">
            <a:extLst>
              <a:ext uri="{FF2B5EF4-FFF2-40B4-BE49-F238E27FC236}">
                <a16:creationId xmlns:a16="http://schemas.microsoft.com/office/drawing/2014/main" id="{DCEC04E7-7E45-45EC-9458-323C335C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70" y="4389515"/>
            <a:ext cx="2715937" cy="24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5D9EF-A843-4FD3-8057-BC7B6035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84" y="1366370"/>
            <a:ext cx="8691238" cy="1325563"/>
          </a:xfrm>
        </p:spPr>
        <p:txBody>
          <a:bodyPr/>
          <a:lstStyle/>
          <a:p>
            <a:r>
              <a:rPr kumimoji="1" lang="ja-JP" altLang="en-US" b="1" dirty="0"/>
              <a:t>こんな人は手を挙げてくださいね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7B4EF2-5181-4849-8713-43083B0B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83" y="2831431"/>
            <a:ext cx="8146234" cy="355678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「</a:t>
            </a:r>
            <a:r>
              <a:rPr lang="ja-JP" altLang="en-US" b="1" dirty="0"/>
              <a:t>自分</a:t>
            </a:r>
            <a:r>
              <a:rPr kumimoji="1" lang="ja-JP" altLang="en-US" b="1" dirty="0"/>
              <a:t>はうそ電話サギには、絶対に</a:t>
            </a:r>
            <a:r>
              <a:rPr kumimoji="1" lang="ja-JP" altLang="en-US" b="1" dirty="0">
                <a:solidFill>
                  <a:srgbClr val="FF0000"/>
                </a:solidFill>
              </a:rPr>
              <a:t>だまされない</a:t>
            </a:r>
            <a:r>
              <a:rPr kumimoji="1" lang="ja-JP" altLang="en-US" b="1" dirty="0"/>
              <a:t>自信がある！」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「架空請求の</a:t>
            </a:r>
            <a:r>
              <a:rPr kumimoji="1" lang="ja-JP" altLang="en-US" b="1" dirty="0">
                <a:solidFill>
                  <a:srgbClr val="FF0000"/>
                </a:solidFill>
              </a:rPr>
              <a:t>手口</a:t>
            </a:r>
            <a:r>
              <a:rPr kumimoji="1" lang="ja-JP" altLang="en-US" b="1" dirty="0"/>
              <a:t>を、知って</a:t>
            </a:r>
            <a:r>
              <a:rPr lang="ja-JP" altLang="en-US" b="1" dirty="0"/>
              <a:t>いる</a:t>
            </a:r>
            <a:r>
              <a:rPr kumimoji="1" lang="ja-JP" altLang="en-US" b="1" dirty="0"/>
              <a:t>」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「</a:t>
            </a:r>
            <a:r>
              <a:rPr kumimoji="1" lang="ja-JP" altLang="en-US" b="1" dirty="0">
                <a:solidFill>
                  <a:srgbClr val="FF0000"/>
                </a:solidFill>
              </a:rPr>
              <a:t>どうして</a:t>
            </a:r>
            <a:r>
              <a:rPr kumimoji="1" lang="ja-JP" altLang="en-US" b="1" dirty="0"/>
              <a:t>世の中の人は、オレオレサギなんかに</a:t>
            </a:r>
            <a:r>
              <a:rPr kumimoji="1" lang="ja-JP" altLang="en-US" b="1" dirty="0">
                <a:solidFill>
                  <a:srgbClr val="FF0000"/>
                </a:solidFill>
              </a:rPr>
              <a:t>だまされるんだろう？</a:t>
            </a:r>
            <a:r>
              <a:rPr kumimoji="1" lang="ja-JP" altLang="en-US" b="1" dirty="0"/>
              <a:t>」とふしぎに思う</a:t>
            </a:r>
            <a:endParaRPr kumimoji="1"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32D50B-1676-4066-BA37-4319A83C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28</a:t>
            </a:fld>
            <a:endParaRPr kumimoji="1" lang="ja-JP" altLang="en-US" b="1"/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FFF01DF8-AB20-4356-933E-708187C3CA17}"/>
              </a:ext>
            </a:extLst>
          </p:cNvPr>
          <p:cNvSpPr/>
          <p:nvPr/>
        </p:nvSpPr>
        <p:spPr>
          <a:xfrm>
            <a:off x="729842" y="268448"/>
            <a:ext cx="4546833" cy="958424"/>
          </a:xfrm>
          <a:prstGeom prst="wedgeRoundRectCallout">
            <a:avLst>
              <a:gd name="adj1" fmla="val -9697"/>
              <a:gd name="adj2" fmla="val 93149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/>
              <a:t>もう一度聞きます！</a:t>
            </a:r>
          </a:p>
        </p:txBody>
      </p:sp>
    </p:spTree>
    <p:extLst>
      <p:ext uri="{BB962C8B-B14F-4D97-AF65-F5344CB8AC3E}">
        <p14:creationId xmlns:p14="http://schemas.microsoft.com/office/powerpoint/2010/main" val="482516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5D3B2F6-1D64-41FA-A3E0-7EAE5F4F7E40}"/>
              </a:ext>
            </a:extLst>
          </p:cNvPr>
          <p:cNvSpPr txBox="1">
            <a:spLocks/>
          </p:cNvSpPr>
          <p:nvPr/>
        </p:nvSpPr>
        <p:spPr>
          <a:xfrm>
            <a:off x="3586788" y="281446"/>
            <a:ext cx="4914627" cy="5871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385" b="1" dirty="0"/>
              <a:t>講座「学んだことを広めて地域からサギ師を追い出そう」</a:t>
            </a:r>
            <a:endParaRPr lang="en-US" altLang="ja-JP" sz="1385" b="1" dirty="0"/>
          </a:p>
        </p:txBody>
      </p:sp>
      <p:pic>
        <p:nvPicPr>
          <p:cNvPr id="6" name="コンテンツ プレースホルダー 6">
            <a:extLst>
              <a:ext uri="{FF2B5EF4-FFF2-40B4-BE49-F238E27FC236}">
                <a16:creationId xmlns:a16="http://schemas.microsoft.com/office/drawing/2014/main" id="{457C61E5-8E70-450D-8514-F1D6F8D98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07"/>
          <a:stretch/>
        </p:blipFill>
        <p:spPr>
          <a:xfrm rot="1052648">
            <a:off x="7199020" y="1476565"/>
            <a:ext cx="1211712" cy="1509809"/>
          </a:xfrm>
          <a:prstGeom prst="rect">
            <a:avLst/>
          </a:prstGeom>
        </p:spPr>
      </p:pic>
      <p:pic>
        <p:nvPicPr>
          <p:cNvPr id="7" name="図 6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C9861371-E860-445E-B451-488F7812E7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1" r="23413" b="21171"/>
          <a:stretch/>
        </p:blipFill>
        <p:spPr>
          <a:xfrm>
            <a:off x="6893811" y="2854779"/>
            <a:ext cx="1607604" cy="545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35FB723-B757-48BC-9C6B-4240D66C7454}"/>
              </a:ext>
            </a:extLst>
          </p:cNvPr>
          <p:cNvSpPr/>
          <p:nvPr/>
        </p:nvSpPr>
        <p:spPr>
          <a:xfrm>
            <a:off x="3511260" y="5586205"/>
            <a:ext cx="4919878" cy="28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46" b="1" dirty="0"/>
              <a:t>今日学んだことをだれに伝えますか？</a:t>
            </a:r>
            <a:endParaRPr lang="en-US" altLang="ja-JP" sz="1246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C9AE0D3-68D0-4387-8BFB-D1F54CAF1C12}"/>
              </a:ext>
            </a:extLst>
          </p:cNvPr>
          <p:cNvSpPr/>
          <p:nvPr/>
        </p:nvSpPr>
        <p:spPr>
          <a:xfrm>
            <a:off x="3557962" y="5909215"/>
            <a:ext cx="4873176" cy="865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79E7DC31-3E6B-4BF0-B00A-53543ED1E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484" y="1493950"/>
            <a:ext cx="1158930" cy="1375584"/>
          </a:xfrm>
          <a:prstGeom prst="rect">
            <a:avLst/>
          </a:prstGeom>
        </p:spPr>
      </p:pic>
      <p:pic>
        <p:nvPicPr>
          <p:cNvPr id="31" name="図 30" descr="寿司 が含まれている画像&#10;&#10;高い精度で生成された説明">
            <a:extLst>
              <a:ext uri="{FF2B5EF4-FFF2-40B4-BE49-F238E27FC236}">
                <a16:creationId xmlns:a16="http://schemas.microsoft.com/office/drawing/2014/main" id="{DB1B88FF-58BE-4B6F-980C-EC4F1D26E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98" y="5486752"/>
            <a:ext cx="1511017" cy="13712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7E16E58-831D-40C0-8E64-87F5BB9296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9" y="1391788"/>
            <a:ext cx="3099257" cy="260717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612D058-F719-4C5F-ABB4-45836CC75C26}"/>
              </a:ext>
            </a:extLst>
          </p:cNvPr>
          <p:cNvSpPr/>
          <p:nvPr/>
        </p:nvSpPr>
        <p:spPr>
          <a:xfrm>
            <a:off x="3557962" y="987743"/>
            <a:ext cx="480586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/>
              <a:t>①手口は巧妙なので、</a:t>
            </a:r>
            <a:r>
              <a:rPr lang="ja-JP" altLang="en-US" sz="1400" b="1" dirty="0">
                <a:solidFill>
                  <a:srgbClr val="FF0000"/>
                </a:solidFill>
              </a:rPr>
              <a:t>だれでもだまされる可能性がある！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r>
              <a:rPr lang="ja-JP" altLang="en-US" sz="1400" b="1" dirty="0"/>
              <a:t>・名簿屋から名簿を買う。</a:t>
            </a:r>
            <a:endParaRPr lang="en-US" altLang="ja-JP" sz="1400" b="1" dirty="0"/>
          </a:p>
          <a:p>
            <a:r>
              <a:rPr lang="ja-JP" altLang="en-US" sz="1400" b="1" dirty="0"/>
              <a:t>・かたり調査をしてカモ名簿を作る。</a:t>
            </a:r>
            <a:endParaRPr lang="en-US" altLang="ja-JP" sz="1400" b="1" dirty="0"/>
          </a:p>
          <a:p>
            <a:r>
              <a:rPr lang="ja-JP" altLang="en-US" sz="1400" b="1" dirty="0"/>
              <a:t>・サギの特訓をする。</a:t>
            </a:r>
            <a:endParaRPr lang="en-US" altLang="ja-JP" sz="1400" b="1" dirty="0"/>
          </a:p>
          <a:p>
            <a:r>
              <a:rPr lang="ja-JP" altLang="en-US" sz="1400" b="1" dirty="0"/>
              <a:t>・名簿に応じたサギの電話をかける。</a:t>
            </a:r>
            <a:endParaRPr lang="en-US" altLang="ja-JP" sz="1400" b="1" dirty="0"/>
          </a:p>
          <a:p>
            <a:r>
              <a:rPr lang="ja-JP" altLang="en-US" sz="1400" b="1" dirty="0"/>
              <a:t>・お金を回収する。</a:t>
            </a:r>
            <a:endParaRPr lang="en-US" altLang="ja-JP" sz="1400" b="1" dirty="0"/>
          </a:p>
          <a:p>
            <a:endParaRPr lang="en-US" altLang="ja-JP" sz="1400" b="1" dirty="0"/>
          </a:p>
          <a:p>
            <a:r>
              <a:rPr lang="ja-JP" altLang="en-US" sz="1400" b="1" dirty="0"/>
              <a:t>②サギにあっても自分は悪くありません。</a:t>
            </a:r>
            <a:endParaRPr lang="en-US" altLang="ja-JP" sz="1400" b="1" dirty="0"/>
          </a:p>
          <a:p>
            <a:r>
              <a:rPr lang="ja-JP" altLang="en-US" sz="1400" b="1" dirty="0"/>
              <a:t>　</a:t>
            </a:r>
            <a:r>
              <a:rPr lang="ja-JP" altLang="en-US" sz="1400" b="1" dirty="0">
                <a:solidFill>
                  <a:srgbClr val="FF0000"/>
                </a:solidFill>
              </a:rPr>
              <a:t>悪いのは</a:t>
            </a:r>
            <a:r>
              <a:rPr lang="en-US" altLang="ja-JP" sz="1400" b="1" dirty="0">
                <a:solidFill>
                  <a:srgbClr val="FF0000"/>
                </a:solidFill>
              </a:rPr>
              <a:t>100</a:t>
            </a:r>
            <a:r>
              <a:rPr lang="ja-JP" altLang="en-US" sz="1400" b="1" dirty="0">
                <a:solidFill>
                  <a:srgbClr val="FF0000"/>
                </a:solidFill>
              </a:rPr>
              <a:t>％サギ師です。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endParaRPr lang="en-US" altLang="ja-JP" sz="1400" b="1" dirty="0"/>
          </a:p>
          <a:p>
            <a:r>
              <a:rPr lang="ja-JP" altLang="en-US" sz="1400" b="1" dirty="0"/>
              <a:t>③被害を拡大させないために</a:t>
            </a:r>
            <a:endParaRPr lang="en-US" altLang="ja-JP" sz="1400" b="1" dirty="0"/>
          </a:p>
          <a:p>
            <a:r>
              <a:rPr lang="ja-JP" altLang="en-US" sz="1400" b="1" dirty="0">
                <a:solidFill>
                  <a:srgbClr val="FF0000"/>
                </a:solidFill>
              </a:rPr>
              <a:t>＃９１１０</a:t>
            </a:r>
            <a:r>
              <a:rPr lang="ja-JP" altLang="en-US" sz="1400" b="1" dirty="0"/>
              <a:t>（警察相談専用ダイヤル）</a:t>
            </a:r>
            <a:endParaRPr lang="en-US" altLang="ja-JP" sz="1400" b="1" dirty="0"/>
          </a:p>
          <a:p>
            <a:r>
              <a:rPr lang="ja-JP" altLang="en-US" sz="1400" b="1" dirty="0">
                <a:solidFill>
                  <a:srgbClr val="FF0000"/>
                </a:solidFill>
              </a:rPr>
              <a:t>１８８</a:t>
            </a:r>
            <a:r>
              <a:rPr lang="ja-JP" altLang="en-US" sz="1400" b="1" dirty="0"/>
              <a:t>（消費者ホットライン）に相談しましょう。</a:t>
            </a:r>
            <a:endParaRPr lang="en-US" altLang="ja-JP" sz="1400" b="1" dirty="0"/>
          </a:p>
          <a:p>
            <a:endParaRPr lang="en-US" altLang="ja-JP" sz="1400" b="1" dirty="0"/>
          </a:p>
          <a:p>
            <a:r>
              <a:rPr lang="ja-JP" altLang="en-US" sz="1400" b="1" dirty="0"/>
              <a:t>④だまされないための予防策</a:t>
            </a:r>
            <a:endParaRPr lang="en-US" altLang="ja-JP" sz="1400" b="1" dirty="0"/>
          </a:p>
          <a:p>
            <a:r>
              <a:rPr lang="ja-JP" altLang="en-US" sz="1400" b="1" dirty="0"/>
              <a:t>・</a:t>
            </a:r>
            <a:r>
              <a:rPr kumimoji="1" lang="ja-JP" altLang="en-US" sz="1400" b="1" dirty="0"/>
              <a:t>サギの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手口や仕組みを知る</a:t>
            </a:r>
            <a:r>
              <a:rPr lang="ja-JP" altLang="en-US" sz="1400" b="1" dirty="0">
                <a:solidFill>
                  <a:srgbClr val="FF0000"/>
                </a:solidFill>
              </a:rPr>
              <a:t>。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r>
              <a:rPr kumimoji="1" lang="ja-JP" altLang="en-US" sz="1400" b="1" dirty="0"/>
              <a:t>・日頃から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家族と連絡を取りサギ師を寄せ付けない。</a:t>
            </a:r>
            <a:endParaRPr kumimoji="1" lang="en-US" altLang="ja-JP" sz="1400" b="1" dirty="0">
              <a:solidFill>
                <a:srgbClr val="FF0000"/>
              </a:solidFill>
            </a:endParaRPr>
          </a:p>
          <a:p>
            <a:r>
              <a:rPr kumimoji="1" lang="ja-JP" altLang="en-US" sz="1400" b="1" dirty="0">
                <a:solidFill>
                  <a:srgbClr val="FF0000"/>
                </a:solidFill>
              </a:rPr>
              <a:t>・優良防犯電話を使い</a:t>
            </a:r>
            <a:r>
              <a:rPr kumimoji="1" lang="ja-JP" altLang="en-US" sz="1400" b="1" dirty="0"/>
              <a:t>サギ師を寄せ付けない。</a:t>
            </a:r>
            <a:endParaRPr kumimoji="1" lang="en-US" altLang="ja-JP" sz="1400" b="1" dirty="0"/>
          </a:p>
          <a:p>
            <a:r>
              <a:rPr lang="ja-JP" altLang="en-US" sz="1400" b="1" dirty="0"/>
              <a:t>・知ったことを人に</a:t>
            </a:r>
            <a:r>
              <a:rPr lang="ja-JP" altLang="en-US" sz="1400" b="1" dirty="0">
                <a:solidFill>
                  <a:srgbClr val="FF0000"/>
                </a:solidFill>
              </a:rPr>
              <a:t>伝える</a:t>
            </a:r>
            <a:r>
              <a:rPr lang="ja-JP" altLang="en-US" sz="1400" b="1" dirty="0"/>
              <a:t>。</a:t>
            </a:r>
            <a:endParaRPr kumimoji="1"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115135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ED87E-BABC-4908-9911-35CA723A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409514"/>
            <a:ext cx="8504808" cy="1325563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今日の講座に関係する</a:t>
            </a:r>
            <a:br>
              <a:rPr lang="en-US" altLang="ja-JP" b="1" dirty="0"/>
            </a:br>
            <a:r>
              <a:rPr lang="ja-JP" altLang="en-US" b="1" dirty="0"/>
              <a:t>「うそ電話サギ」の</a:t>
            </a:r>
            <a:r>
              <a:rPr lang="ja-JP" altLang="en-US" b="1" dirty="0">
                <a:solidFill>
                  <a:srgbClr val="FF0000"/>
                </a:solidFill>
              </a:rPr>
              <a:t>カルタ</a:t>
            </a:r>
            <a:r>
              <a:rPr lang="ja-JP" altLang="en-US" b="1" dirty="0"/>
              <a:t>をしよう</a:t>
            </a:r>
            <a:endParaRPr kumimoji="1" lang="ja-JP" altLang="en-US" b="1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1F7ABEE6-CD96-48CC-9BAA-32110156F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5" y="2232797"/>
            <a:ext cx="4829931" cy="4123554"/>
          </a:xfr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9C09A623-7FFB-49E6-8E24-EAF11783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BD4C09B-0DD7-487F-A16E-E7280E47736D}" type="slidenum">
              <a:rPr kumimoji="1" lang="ja-JP" altLang="en-US" b="1" smtClean="0"/>
              <a:t>3</a:t>
            </a:fld>
            <a:endParaRPr kumimoji="1" lang="ja-JP" altLang="en-US" b="1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52346F-574C-4607-875C-97495A7D987F}"/>
              </a:ext>
            </a:extLst>
          </p:cNvPr>
          <p:cNvSpPr txBox="1"/>
          <p:nvPr/>
        </p:nvSpPr>
        <p:spPr>
          <a:xfrm>
            <a:off x="5210954" y="3429000"/>
            <a:ext cx="3613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・机の上をきれいに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r>
              <a:rPr kumimoji="1" lang="ja-JP" altLang="en-US" sz="2800" b="1" dirty="0"/>
              <a:t>・カルタをならべる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F537D5-E41F-4E13-93AD-B61522637FAC}"/>
              </a:ext>
            </a:extLst>
          </p:cNvPr>
          <p:cNvSpPr/>
          <p:nvPr/>
        </p:nvSpPr>
        <p:spPr>
          <a:xfrm>
            <a:off x="2038525" y="2232797"/>
            <a:ext cx="1795244" cy="2163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11FBEE3-EA6B-4139-A60B-894012E9A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27" y="2232797"/>
            <a:ext cx="1668542" cy="218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5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41838A-BFFA-4858-A2F6-2E61A8C0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84" y="311858"/>
            <a:ext cx="7501629" cy="833361"/>
          </a:xfrm>
        </p:spPr>
        <p:txBody>
          <a:bodyPr>
            <a:normAutofit fontScale="90000"/>
          </a:bodyPr>
          <a:lstStyle/>
          <a:p>
            <a:pPr lvl="0" indent="6096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ja-JP" sz="4000" b="1" dirty="0">
                <a:latin typeface="+mn-ea"/>
                <a:ea typeface="+mn-ea"/>
                <a:cs typeface="Times New Roman" panose="02020603050405020304" pitchFamily="18" charset="0"/>
              </a:rPr>
              <a:t>♪</a:t>
            </a:r>
            <a:r>
              <a:rPr kumimoji="0" lang="ja-JP" altLang="en-US" sz="4000" b="1" dirty="0">
                <a:latin typeface="+mn-ea"/>
                <a:ea typeface="+mn-ea"/>
                <a:cs typeface="Times New Roman" panose="02020603050405020304" pitchFamily="18" charset="0"/>
              </a:rPr>
              <a:t>オレオレサギにご用心の歌</a:t>
            </a:r>
            <a:br>
              <a:rPr kumimoji="0" lang="en-US" altLang="ja-JP" sz="4000" b="1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kumimoji="0" lang="ja-JP" altLang="en-US" sz="2200" b="1" dirty="0">
                <a:latin typeface="+mn-ea"/>
                <a:ea typeface="+mn-ea"/>
                <a:cs typeface="Times New Roman" panose="02020603050405020304" pitchFamily="18" charset="0"/>
              </a:rPr>
              <a:t>「うさぎとかめ」のメロディで～　　作詞　石橋愛架</a:t>
            </a:r>
            <a:endParaRPr kumimoji="1" lang="ja-JP" altLang="en-US" sz="2200" b="1" dirty="0">
              <a:latin typeface="+mn-ea"/>
              <a:ea typeface="+mn-ea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51B3BAC-55C5-46E7-A8B5-2B57CEEB33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61147" y="1458497"/>
            <a:ext cx="551689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>
              <a:lnSpc>
                <a:spcPct val="100000"/>
              </a:lnSpc>
              <a:buNone/>
            </a:pP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1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 もしもし 母さん オレだけど</a:t>
            </a:r>
          </a:p>
          <a:p>
            <a:pPr marL="0" lvl="0">
              <a:lnSpc>
                <a:spcPct val="100000"/>
              </a:lnSpc>
              <a:buNone/>
            </a:pP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ケータイ番号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 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変わったよ</a:t>
            </a:r>
          </a:p>
          <a:p>
            <a:pPr marL="0" lvl="0">
              <a:lnSpc>
                <a:spcPct val="100000"/>
              </a:lnSpc>
              <a:buNone/>
            </a:pP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次の日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 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息子が 事故にあい</a:t>
            </a:r>
          </a:p>
          <a:p>
            <a:pPr marL="0" lvl="0">
              <a:lnSpc>
                <a:spcPct val="100000"/>
              </a:lnSpc>
              <a:buNone/>
            </a:pP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示談金を 振り込んだ</a:t>
            </a:r>
            <a:endParaRPr kumimoji="0" lang="en-US" altLang="ja-JP" sz="2400" b="1" dirty="0">
              <a:latin typeface="+mn-ea"/>
              <a:cs typeface="Times New Roman" panose="02020603050405020304" pitchFamily="18" charset="0"/>
            </a:endParaRPr>
          </a:p>
          <a:p>
            <a:pPr marL="0" lvl="0">
              <a:lnSpc>
                <a:spcPct val="100000"/>
              </a:lnSpc>
              <a:buNone/>
            </a:pPr>
            <a:endParaRPr kumimoji="0" lang="en-US" altLang="ja-JP" sz="2400" b="1" dirty="0">
              <a:latin typeface="+mn-ea"/>
              <a:cs typeface="Times New Roman" panose="02020603050405020304" pitchFamily="18" charset="0"/>
            </a:endParaRPr>
          </a:p>
          <a:p>
            <a:pPr marL="0" lvl="0">
              <a:lnSpc>
                <a:spcPct val="100000"/>
              </a:lnSpc>
              <a:buNone/>
            </a:pP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 もしもし 父さん ワタシだけど</a:t>
            </a:r>
          </a:p>
          <a:p>
            <a:pPr marL="0" lvl="0">
              <a:lnSpc>
                <a:spcPct val="100000"/>
              </a:lnSpc>
              <a:buNone/>
            </a:pP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今日は カゼを ひいてるの</a:t>
            </a:r>
          </a:p>
          <a:p>
            <a:pPr marL="0" lvl="0">
              <a:lnSpc>
                <a:spcPct val="100000"/>
              </a:lnSpc>
              <a:buNone/>
            </a:pP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会社で ミスして 賠償金</a:t>
            </a:r>
            <a:endParaRPr kumimoji="0" lang="en-US" altLang="ja-JP" sz="2400" b="1" dirty="0">
              <a:latin typeface="+mn-ea"/>
              <a:cs typeface="Times New Roman" panose="02020603050405020304" pitchFamily="18" charset="0"/>
            </a:endParaRPr>
          </a:p>
          <a:p>
            <a:pPr marL="0" lvl="0">
              <a:lnSpc>
                <a:spcPct val="100000"/>
              </a:lnSpc>
              <a:buNone/>
            </a:pP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助けて お金を 送ってよ</a:t>
            </a:r>
            <a:endParaRPr kumimoji="0" lang="en-US" altLang="ja-JP" sz="2400" b="1" dirty="0">
              <a:latin typeface="+mn-ea"/>
              <a:cs typeface="Times New Roman" panose="02020603050405020304" pitchFamily="18" charset="0"/>
            </a:endParaRPr>
          </a:p>
          <a:p>
            <a:pPr marL="0" lvl="0">
              <a:lnSpc>
                <a:spcPct val="100000"/>
              </a:lnSpc>
              <a:buNone/>
            </a:pPr>
            <a:endParaRPr kumimoji="0" lang="en-US" altLang="ja-JP" sz="2400" b="1" dirty="0">
              <a:latin typeface="+mn-ea"/>
              <a:cs typeface="Times New Roman" panose="02020603050405020304" pitchFamily="18" charset="0"/>
            </a:endParaRPr>
          </a:p>
          <a:p>
            <a:pPr marL="0" lvl="0">
              <a:lnSpc>
                <a:spcPct val="100000"/>
              </a:lnSpc>
              <a:buNone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3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 もしもし みなさん 気をつけて</a:t>
            </a:r>
          </a:p>
          <a:p>
            <a:pPr marL="0" lvl="0">
              <a:lnSpc>
                <a:spcPct val="100000"/>
              </a:lnSpc>
              <a:buNone/>
            </a:pP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あなたも 被害に あうかもよ</a:t>
            </a:r>
          </a:p>
          <a:p>
            <a:pPr marL="0" lvl="0">
              <a:lnSpc>
                <a:spcPct val="100000"/>
              </a:lnSpc>
              <a:buNone/>
            </a:pP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なにか 変だと 思ったら</a:t>
            </a:r>
            <a:endParaRPr kumimoji="0" lang="en-US" altLang="ja-JP" sz="2400" b="1" dirty="0">
              <a:latin typeface="+mn-ea"/>
              <a:cs typeface="Times New Roman" panose="02020603050405020304" pitchFamily="18" charset="0"/>
            </a:endParaRPr>
          </a:p>
          <a:p>
            <a:pPr marL="0" lvl="0">
              <a:lnSpc>
                <a:spcPct val="100000"/>
              </a:lnSpc>
              <a:buNone/>
            </a:pP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　＃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9110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よ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465B077-8788-40CD-8D3D-EA995883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8315-2E1E-457A-881C-937DD347AEDD}" type="slidenum">
              <a:rPr kumimoji="1" lang="ja-JP" altLang="en-US" b="1" smtClean="0">
                <a:latin typeface="+mn-ea"/>
              </a:rPr>
              <a:t>30</a:t>
            </a:fld>
            <a:endParaRPr kumimoji="1" lang="ja-JP" altLang="en-US" b="1">
              <a:latin typeface="+mn-ea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87ABBA8-F48D-4BD9-994D-FE6B44C106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53" y="3542436"/>
            <a:ext cx="2213624" cy="2127843"/>
          </a:xfrm>
          <a:prstGeom prst="rect">
            <a:avLst/>
          </a:prstGeom>
        </p:spPr>
      </p:pic>
      <p:pic>
        <p:nvPicPr>
          <p:cNvPr id="22" name="図 21" descr="うさぎとかめのイラスト">
            <a:hlinkClick r:id="rId3"/>
            <a:extLst>
              <a:ext uri="{FF2B5EF4-FFF2-40B4-BE49-F238E27FC236}">
                <a16:creationId xmlns:a16="http://schemas.microsoft.com/office/drawing/2014/main" id="{790A78A8-8004-4093-B8A2-208B8F3D81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2" y="1621155"/>
            <a:ext cx="1769110" cy="180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075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C25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928939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室内, テーブル が含まれている画像&#10;&#10;高い精度で生成された説明">
            <a:extLst>
              <a:ext uri="{FF2B5EF4-FFF2-40B4-BE49-F238E27FC236}">
                <a16:creationId xmlns:a16="http://schemas.microsoft.com/office/drawing/2014/main" id="{EF951878-04E1-48F6-9B2A-BD97D7FB4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47911"/>
            <a:ext cx="4094602" cy="4963153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21171A22-1174-4D8C-BFD9-1A40A1D35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7" y="711426"/>
            <a:ext cx="3757755" cy="3034857"/>
          </a:xfrm>
        </p:spPr>
        <p:txBody>
          <a:bodyPr anchor="b">
            <a:normAutofit/>
          </a:bodyPr>
          <a:lstStyle/>
          <a:p>
            <a:pPr algn="r"/>
            <a:r>
              <a:rPr kumimoji="1" lang="ja-JP" altLang="en-US" sz="4400" b="1" dirty="0">
                <a:solidFill>
                  <a:srgbClr val="FFFFFF"/>
                </a:solidFill>
              </a:rPr>
              <a:t>ありがとう</a:t>
            </a:r>
            <a:br>
              <a:rPr lang="en-US" altLang="ja-JP" sz="4400" b="1" dirty="0">
                <a:solidFill>
                  <a:srgbClr val="FFFFFF"/>
                </a:solidFill>
              </a:rPr>
            </a:br>
            <a:r>
              <a:rPr kumimoji="1" lang="ja-JP" altLang="en-US" sz="4400" b="1" dirty="0">
                <a:solidFill>
                  <a:srgbClr val="FFFFFF"/>
                </a:solidFill>
              </a:rPr>
              <a:t>ございました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27C7FC-ED73-4CED-B6BC-75D9B5B8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68652" y="6356350"/>
            <a:ext cx="64669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D4C09B-0DD7-487F-A16E-E7280E47736D}" type="slidenum">
              <a:rPr kumimoji="1" lang="ja-JP" altLang="en-US" smtClean="0"/>
              <a:pPr>
                <a:spcAft>
                  <a:spcPts val="600"/>
                </a:spcAft>
              </a:pPr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07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0EEE42-85D9-499D-9D27-768990EB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22" y="321176"/>
            <a:ext cx="2057400" cy="297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コンテンツ プレースホルダー 3">
            <a:extLst>
              <a:ext uri="{FF2B5EF4-FFF2-40B4-BE49-F238E27FC236}">
                <a16:creationId xmlns:a16="http://schemas.microsoft.com/office/drawing/2014/main" id="{FAC9707A-58EC-488C-9FA4-444B4B77E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957" y="3565850"/>
            <a:ext cx="2057400" cy="2970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45ED87E-BABC-4908-9911-35CA723A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5" y="416480"/>
            <a:ext cx="4653738" cy="1344975"/>
          </a:xfrm>
        </p:spPr>
        <p:txBody>
          <a:bodyPr>
            <a:normAutofit/>
          </a:bodyPr>
          <a:lstStyle/>
          <a:p>
            <a:r>
              <a:rPr lang="ja-JP" altLang="en-US" sz="4800" b="1" dirty="0"/>
              <a:t>カルタのルール</a:t>
            </a:r>
            <a:endParaRPr kumimoji="1" lang="ja-JP" altLang="en-US" sz="48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DCBF4D-C56E-4804-A7A8-BBF65FEF7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40" y="1937389"/>
            <a:ext cx="4653738" cy="394651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200" b="1" dirty="0">
                <a:solidFill>
                  <a:srgbClr val="FF0000"/>
                </a:solidFill>
              </a:rPr>
              <a:t>同じ頭文字</a:t>
            </a:r>
            <a:r>
              <a:rPr lang="ja-JP" altLang="en-US" sz="3200" b="1" dirty="0"/>
              <a:t>のカルタがあるので、よく聞いて取る。</a:t>
            </a:r>
            <a:endParaRPr lang="en-US" altLang="ja-JP" sz="3200" b="1" dirty="0"/>
          </a:p>
          <a:p>
            <a:pPr marL="514350" indent="-514350">
              <a:buFont typeface="+mj-lt"/>
              <a:buAutoNum type="arabicPeriod"/>
            </a:pPr>
            <a:endParaRPr lang="en-US" altLang="ja-JP" sz="3200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3200" b="1" dirty="0"/>
              <a:t>カルタを取った人は、グループのみんなに</a:t>
            </a:r>
            <a:r>
              <a:rPr lang="ja-JP" altLang="en-US" sz="3200" b="1" dirty="0">
                <a:solidFill>
                  <a:srgbClr val="FF0000"/>
                </a:solidFill>
              </a:rPr>
              <a:t>絵札を見せてあげる。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3200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3200" b="1" dirty="0">
                <a:solidFill>
                  <a:srgbClr val="FF0000"/>
                </a:solidFill>
              </a:rPr>
              <a:t>お手付き</a:t>
            </a:r>
            <a:r>
              <a:rPr lang="ja-JP" altLang="en-US" sz="3200" b="1" dirty="0"/>
              <a:t>は、</a:t>
            </a:r>
            <a:r>
              <a:rPr lang="en-US" altLang="ja-JP" sz="3200" b="1" dirty="0"/>
              <a:t>1</a:t>
            </a:r>
            <a:r>
              <a:rPr lang="ja-JP" altLang="en-US" sz="3200" b="1" dirty="0"/>
              <a:t>回休み。</a:t>
            </a:r>
            <a:endParaRPr lang="en-US" altLang="ja-JP" sz="3200" b="1" dirty="0"/>
          </a:p>
          <a:p>
            <a:pPr marL="514350" indent="-514350">
              <a:buFont typeface="+mj-lt"/>
              <a:buAutoNum type="arabicPeriod"/>
            </a:pPr>
            <a:endParaRPr lang="en-US" altLang="ja-JP" sz="3200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3200" b="1" dirty="0"/>
              <a:t>「</a:t>
            </a:r>
            <a:r>
              <a:rPr lang="ja-JP" altLang="en-US" sz="3200" b="1" dirty="0">
                <a:solidFill>
                  <a:srgbClr val="FF0000"/>
                </a:solidFill>
              </a:rPr>
              <a:t>ハイ！</a:t>
            </a:r>
            <a:r>
              <a:rPr lang="ja-JP" altLang="en-US" sz="3200" b="1" dirty="0"/>
              <a:t>」と大きな声を出して取る。</a:t>
            </a:r>
            <a:endParaRPr lang="en-US" altLang="ja-JP" sz="32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F0D36-FD36-4B2D-93AA-D59652C2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D4C09B-0DD7-487F-A16E-E7280E47736D}" type="slidenum">
              <a:rPr kumimoji="1" lang="ja-JP" altLang="en-US" b="1" smtClean="0"/>
              <a:pPr>
                <a:spcAft>
                  <a:spcPts val="600"/>
                </a:spcAft>
              </a:pPr>
              <a:t>4</a:t>
            </a:fld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72936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5D9EF-A843-4FD3-8057-BC7B6035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5" y="365126"/>
            <a:ext cx="8691238" cy="1325563"/>
          </a:xfrm>
        </p:spPr>
        <p:txBody>
          <a:bodyPr/>
          <a:lstStyle/>
          <a:p>
            <a:r>
              <a:rPr kumimoji="1" lang="ja-JP" altLang="en-US" b="1" dirty="0"/>
              <a:t>こんな人は手を挙げてくださいね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7B4EF2-5181-4849-8713-43083B0B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6662"/>
            <a:ext cx="8146234" cy="355678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「</a:t>
            </a:r>
            <a:r>
              <a:rPr lang="ja-JP" altLang="en-US" b="1" dirty="0"/>
              <a:t>自分</a:t>
            </a:r>
            <a:r>
              <a:rPr kumimoji="1" lang="ja-JP" altLang="en-US" b="1" dirty="0"/>
              <a:t>はうそ電話サギには、絶対に</a:t>
            </a:r>
            <a:r>
              <a:rPr kumimoji="1" lang="ja-JP" altLang="en-US" b="1" dirty="0">
                <a:solidFill>
                  <a:srgbClr val="FF0000"/>
                </a:solidFill>
              </a:rPr>
              <a:t>だまされない</a:t>
            </a:r>
            <a:r>
              <a:rPr kumimoji="1" lang="ja-JP" altLang="en-US" b="1" dirty="0"/>
              <a:t>自信がある！」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「架空請求の</a:t>
            </a:r>
            <a:r>
              <a:rPr kumimoji="1" lang="ja-JP" altLang="en-US" b="1" dirty="0">
                <a:solidFill>
                  <a:srgbClr val="FF0000"/>
                </a:solidFill>
              </a:rPr>
              <a:t>手口</a:t>
            </a:r>
            <a:r>
              <a:rPr kumimoji="1" lang="ja-JP" altLang="en-US" b="1" dirty="0"/>
              <a:t>を、知って</a:t>
            </a:r>
            <a:r>
              <a:rPr lang="ja-JP" altLang="en-US" b="1" dirty="0"/>
              <a:t>いる</a:t>
            </a:r>
            <a:r>
              <a:rPr kumimoji="1" lang="ja-JP" altLang="en-US" b="1" dirty="0"/>
              <a:t>」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「</a:t>
            </a:r>
            <a:r>
              <a:rPr kumimoji="1" lang="ja-JP" altLang="en-US" b="1" dirty="0">
                <a:solidFill>
                  <a:srgbClr val="FF0000"/>
                </a:solidFill>
              </a:rPr>
              <a:t>どうして</a:t>
            </a:r>
            <a:r>
              <a:rPr kumimoji="1" lang="ja-JP" altLang="en-US" b="1" dirty="0"/>
              <a:t>世の中の人は、オレオレサギなんかに</a:t>
            </a:r>
            <a:r>
              <a:rPr kumimoji="1" lang="ja-JP" altLang="en-US" b="1" dirty="0">
                <a:solidFill>
                  <a:srgbClr val="FF0000"/>
                </a:solidFill>
              </a:rPr>
              <a:t>だまされるんだろう？</a:t>
            </a:r>
            <a:r>
              <a:rPr kumimoji="1" lang="ja-JP" altLang="en-US" b="1" dirty="0"/>
              <a:t>」とふしぎに思う</a:t>
            </a:r>
            <a:endParaRPr kumimoji="1"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32D50B-1676-4066-BA37-4319A83C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5</a:t>
            </a:fld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77661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EE986A-CCDF-4410-9DCB-13CBEF01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うそ電話サギは</a:t>
            </a:r>
            <a:r>
              <a:rPr lang="ja-JP" altLang="en-US" b="1" dirty="0"/>
              <a:t>２種類ある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E29939-FEDC-496C-B9DD-1E9B84A48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30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b="1" dirty="0"/>
              <a:t>①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だれでも</a:t>
            </a:r>
            <a:r>
              <a:rPr kumimoji="1" lang="ja-JP" altLang="en-US" sz="4800" b="1" dirty="0" err="1">
                <a:solidFill>
                  <a:srgbClr val="FF0000"/>
                </a:solidFill>
              </a:rPr>
              <a:t>を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ねらった</a:t>
            </a:r>
            <a:r>
              <a:rPr kumimoji="1" lang="ja-JP" altLang="en-US" sz="4800" b="1" dirty="0"/>
              <a:t>サギ</a:t>
            </a:r>
            <a:endParaRPr kumimoji="1" lang="en-US" altLang="ja-JP" sz="4800" b="1" dirty="0"/>
          </a:p>
          <a:p>
            <a:pPr marL="0" indent="0">
              <a:buNone/>
            </a:pPr>
            <a:r>
              <a:rPr lang="ja-JP" altLang="en-US" sz="4800" b="1" dirty="0"/>
              <a:t>代表格は「架空請求」</a:t>
            </a:r>
            <a:endParaRPr kumimoji="1" lang="en-US" altLang="ja-JP" sz="4800" b="1" dirty="0"/>
          </a:p>
          <a:p>
            <a:pPr marL="0" indent="0">
              <a:buNone/>
            </a:pPr>
            <a:endParaRPr lang="en-US" altLang="ja-JP" sz="4800" b="1" dirty="0"/>
          </a:p>
          <a:p>
            <a:pPr marL="0" indent="0">
              <a:buNone/>
            </a:pPr>
            <a:r>
              <a:rPr lang="ja-JP" altLang="en-US" sz="4800" b="1" dirty="0"/>
              <a:t>②特定の人をねらったサギ</a:t>
            </a:r>
            <a:endParaRPr lang="en-US" altLang="ja-JP" sz="4800" b="1" dirty="0"/>
          </a:p>
          <a:p>
            <a:pPr marL="0" indent="0">
              <a:buNone/>
            </a:pPr>
            <a:r>
              <a:rPr kumimoji="1" lang="ja-JP" altLang="en-US" sz="4800" b="1" dirty="0"/>
              <a:t>代表格は「オレオレサギ」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E39744-2869-4F1E-A552-47145771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6</a:t>
            </a:fld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99872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AE885FA-583E-488C-A3B2-2647B84A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594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320843"/>
            <a:ext cx="4210176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4F2E12-1459-44C0-ABE8-7E124B50F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9" y="640080"/>
            <a:ext cx="2511203" cy="3291840"/>
          </a:xfrm>
          <a:prstGeom prst="rect">
            <a:avLst/>
          </a:prstGeom>
        </p:spPr>
      </p:pic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061" y="320843"/>
            <a:ext cx="4210177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EABFA-BE37-4E06-88AB-9D702D385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20" y="640080"/>
            <a:ext cx="2518257" cy="329184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8F4F9E9-71FC-4E73-9BD8-63B8B205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81" y="4642583"/>
            <a:ext cx="7758238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架空請求</a:t>
            </a:r>
            <a:r>
              <a:rPr kumimoji="1" lang="ja-JP" altLang="en-US" sz="6000" b="1" dirty="0"/>
              <a:t>クイズ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C76B35-9DC6-475C-8260-EF5B7CD1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5742428"/>
            <a:ext cx="8607103" cy="7947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kumimoji="1" lang="ja-JP" altLang="en-US" sz="2400" b="1" dirty="0"/>
              <a:t>こんなとき、どうする？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BB40AC-E3DC-4341-89A3-18CCECE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BD4C09B-0DD7-487F-A16E-E7280E47736D}" type="slidenum">
              <a:rPr kumimoji="1" lang="en-US" altLang="ja-JP" b="1" smtClean="0"/>
              <a:pPr defTabSz="914400">
                <a:spcAft>
                  <a:spcPts val="600"/>
                </a:spcAft>
              </a:pPr>
              <a:t>7</a:t>
            </a:fld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62914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9C0F9-C858-43D2-921D-09304375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36" y="383830"/>
            <a:ext cx="8020400" cy="1355129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みなさん</a:t>
            </a:r>
            <a:r>
              <a:rPr kumimoji="1" lang="ja-JP" altLang="en-US" sz="4000" b="1" dirty="0"/>
              <a:t>のケータイ・スマホに</a:t>
            </a:r>
            <a:br>
              <a:rPr kumimoji="1" lang="en-US" altLang="ja-JP" sz="4000" b="1" dirty="0"/>
            </a:br>
            <a:r>
              <a:rPr kumimoji="1" lang="ja-JP" altLang="en-US" sz="4000" b="1" dirty="0"/>
              <a:t>こんなメールが届きました。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86F7F3-81EE-410C-B572-27DB0198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8</a:t>
            </a:fld>
            <a:endParaRPr kumimoji="1" lang="ja-JP" altLang="en-US" b="1"/>
          </a:p>
        </p:txBody>
      </p:sp>
      <p:pic>
        <p:nvPicPr>
          <p:cNvPr id="13" name="図 12" descr="テキスト が含まれている画像&#10;&#10;高い精度で生成された説明">
            <a:extLst>
              <a:ext uri="{FF2B5EF4-FFF2-40B4-BE49-F238E27FC236}">
                <a16:creationId xmlns:a16="http://schemas.microsoft.com/office/drawing/2014/main" id="{6226861F-D8DE-4038-884D-4D2F0BF30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8"/>
          <a:stretch/>
        </p:blipFill>
        <p:spPr>
          <a:xfrm>
            <a:off x="4345554" y="2527765"/>
            <a:ext cx="4243469" cy="2481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図 14" descr="室内, 物体, テーブル が含まれている画像&#10;&#10;高い精度で生成された説明">
            <a:extLst>
              <a:ext uri="{FF2B5EF4-FFF2-40B4-BE49-F238E27FC236}">
                <a16:creationId xmlns:a16="http://schemas.microsoft.com/office/drawing/2014/main" id="{FC0AFB51-39FB-41EF-997D-B4BF995AF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8" r="19348" b="22185"/>
          <a:stretch/>
        </p:blipFill>
        <p:spPr>
          <a:xfrm>
            <a:off x="554977" y="1946571"/>
            <a:ext cx="3516560" cy="35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7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BF5115-F0A6-4412-896F-DB0710CF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61" y="350969"/>
            <a:ext cx="9110968" cy="1597898"/>
          </a:xfrm>
        </p:spPr>
        <p:txBody>
          <a:bodyPr>
            <a:normAutofit/>
          </a:bodyPr>
          <a:lstStyle/>
          <a:p>
            <a:r>
              <a:rPr lang="ja-JP" altLang="en-US" sz="4000" b="1" dirty="0"/>
              <a:t>みなさん</a:t>
            </a:r>
            <a:r>
              <a:rPr kumimoji="1" lang="ja-JP" altLang="en-US" sz="4000" b="1" dirty="0"/>
              <a:t>の行動、どれが正解？</a:t>
            </a:r>
            <a:br>
              <a:rPr kumimoji="1" lang="en-US" altLang="ja-JP" sz="4000" b="1" dirty="0"/>
            </a:br>
            <a:r>
              <a:rPr lang="ja-JP" altLang="en-US" sz="4000" b="1" dirty="0"/>
              <a:t>〇か✕で答えてね！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BE0407-E0E2-4739-9C0B-9B148C337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93" y="2483084"/>
            <a:ext cx="8314014" cy="4055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①</a:t>
            </a:r>
            <a:r>
              <a:rPr lang="ja-JP" altLang="en-US" b="1" dirty="0"/>
              <a:t>メール</a:t>
            </a:r>
            <a:r>
              <a:rPr kumimoji="1" lang="ja-JP" altLang="en-US" b="1" dirty="0"/>
              <a:t>に書いてあった連絡先に電話をする。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②無視する。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③消費生活センターに相談する。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④警察に相談する。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1A3DDE-4E9F-449E-9D05-3ED0FDC6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C09B-0DD7-487F-A16E-E7280E47736D}" type="slidenum">
              <a:rPr kumimoji="1" lang="ja-JP" altLang="en-US" b="1" smtClean="0"/>
              <a:t>9</a:t>
            </a:fld>
            <a:endParaRPr kumimoji="1" lang="ja-JP" altLang="en-US" b="1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85F8742-157C-407B-9E24-DF534904D179}"/>
              </a:ext>
            </a:extLst>
          </p:cNvPr>
          <p:cNvSpPr/>
          <p:nvPr/>
        </p:nvSpPr>
        <p:spPr>
          <a:xfrm>
            <a:off x="2483141" y="3429000"/>
            <a:ext cx="620785" cy="5788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B62951D-813F-47F2-A271-D09E364A48F1}"/>
              </a:ext>
            </a:extLst>
          </p:cNvPr>
          <p:cNvSpPr/>
          <p:nvPr/>
        </p:nvSpPr>
        <p:spPr>
          <a:xfrm>
            <a:off x="5739467" y="4395132"/>
            <a:ext cx="620785" cy="5788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A936392-617C-4C4C-9D09-21DA5B58DE19}"/>
              </a:ext>
            </a:extLst>
          </p:cNvPr>
          <p:cNvSpPr/>
          <p:nvPr/>
        </p:nvSpPr>
        <p:spPr>
          <a:xfrm>
            <a:off x="3650609" y="5460534"/>
            <a:ext cx="620785" cy="5788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乗算記号 7">
            <a:extLst>
              <a:ext uri="{FF2B5EF4-FFF2-40B4-BE49-F238E27FC236}">
                <a16:creationId xmlns:a16="http://schemas.microsoft.com/office/drawing/2014/main" id="{DD19C0A1-40AE-4495-B174-DA351102DD0E}"/>
              </a:ext>
            </a:extLst>
          </p:cNvPr>
          <p:cNvSpPr/>
          <p:nvPr/>
        </p:nvSpPr>
        <p:spPr>
          <a:xfrm>
            <a:off x="7562937" y="2114026"/>
            <a:ext cx="1166070" cy="1232482"/>
          </a:xfrm>
          <a:prstGeom prst="mathMultiply">
            <a:avLst>
              <a:gd name="adj1" fmla="val 1560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88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1480</TotalTime>
  <Words>1646</Words>
  <Application>Microsoft Office PowerPoint</Application>
  <PresentationFormat>画面に合わせる (4:3)</PresentationFormat>
  <Paragraphs>247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游ゴシック</vt:lpstr>
      <vt:lpstr>Arial</vt:lpstr>
      <vt:lpstr>Calibri</vt:lpstr>
      <vt:lpstr>Calibri Light</vt:lpstr>
      <vt:lpstr>Office テーマ</vt:lpstr>
      <vt:lpstr>学んだことを広めて 地域からサギ師を追い出そう</vt:lpstr>
      <vt:lpstr>今日の講座の目的</vt:lpstr>
      <vt:lpstr>今日の講座に関係する 「うそ電話サギ」のカルタをしよう</vt:lpstr>
      <vt:lpstr>カルタのルール</vt:lpstr>
      <vt:lpstr>こんな人は手を挙げてくださいね</vt:lpstr>
      <vt:lpstr>うそ電話サギは２種類ある</vt:lpstr>
      <vt:lpstr>架空請求クイズ</vt:lpstr>
      <vt:lpstr>みなさんのケータイ・スマホに こんなメールが届きました。</vt:lpstr>
      <vt:lpstr>みなさんの行動、どれが正解？ 〇か✕で答えてね！</vt:lpstr>
      <vt:lpstr>メールに書いてあった連絡先に 電話をすると、どうなるの？</vt:lpstr>
      <vt:lpstr>プリペイドカード</vt:lpstr>
      <vt:lpstr>つまり、電話をしてしまうと</vt:lpstr>
      <vt:lpstr>うそ電話サギは２種類ある</vt:lpstr>
      <vt:lpstr>オレオレサギは、どのように 行われるのか？</vt:lpstr>
      <vt:lpstr>①サギ師が、名簿屋から名簿を買う。</vt:lpstr>
      <vt:lpstr>②サギ師が、かたり調査をしてカモ名簿を作る。 ☆警察署や市役所を名乗り「安全確認のため」などと電話をかけて、サギに必要な情報を得る☆</vt:lpstr>
      <vt:lpstr>PowerPoint プレゼンテーション</vt:lpstr>
      <vt:lpstr>③サギ師が、名簿に応じた サギの特訓をする。</vt:lpstr>
      <vt:lpstr>④サギ師が、３人１組で名簿に 応じたサギの電話をかけてだます。</vt:lpstr>
      <vt:lpstr>⑤別のサギ師が、お金を回収する。</vt:lpstr>
      <vt:lpstr>では、これから みなさんが、被害女性のようにだまされてしまったら、どうするかを考えていきましょう！</vt:lpstr>
      <vt:lpstr>質問　200万円をだましとられたら、 どんな気持ちになりますか？ 家族には相談できますか？</vt:lpstr>
      <vt:lpstr>悪いのはだれでしょう？</vt:lpstr>
      <vt:lpstr>家族に相談できなくても 被害にあいそうになっただけでも 公的な相談窓口に相談しよう！</vt:lpstr>
      <vt:lpstr>警察に相談しよう！</vt:lpstr>
      <vt:lpstr>消費生活センターに相談しよう！</vt:lpstr>
      <vt:lpstr>だまされないためには どうすればよいでしょうか？ いつもみなさんがやっていることを グループの人に教えてあげましょう。</vt:lpstr>
      <vt:lpstr>こんな人は手を挙げてくださいね</vt:lpstr>
      <vt:lpstr>PowerPoint プレゼンテーション</vt:lpstr>
      <vt:lpstr>♪オレオレサギにご用心の歌 「うさぎとかめ」のメロディで～　　作詞　石橋愛架</vt:lpstr>
      <vt:lpstr>ありがとう 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学んだことを広めて 郡山からサギ師を追い出そう</dc:title>
  <dc:creator>石橋愛架</dc:creator>
  <cp:lastModifiedBy>Ishibashi Aika</cp:lastModifiedBy>
  <cp:revision>447</cp:revision>
  <cp:lastPrinted>2018-06-22T05:35:38Z</cp:lastPrinted>
  <dcterms:created xsi:type="dcterms:W3CDTF">2018-06-13T09:31:30Z</dcterms:created>
  <dcterms:modified xsi:type="dcterms:W3CDTF">2020-02-02T16:35:52Z</dcterms:modified>
</cp:coreProperties>
</file>