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8" r:id="rId2"/>
    <p:sldId id="280" r:id="rId3"/>
    <p:sldId id="281" r:id="rId4"/>
    <p:sldId id="292" r:id="rId5"/>
    <p:sldId id="283" r:id="rId6"/>
    <p:sldId id="293" r:id="rId7"/>
    <p:sldId id="285" r:id="rId8"/>
    <p:sldId id="286" r:id="rId9"/>
    <p:sldId id="287" r:id="rId10"/>
    <p:sldId id="288" r:id="rId11"/>
    <p:sldId id="294" r:id="rId12"/>
    <p:sldId id="289" r:id="rId13"/>
    <p:sldId id="290" r:id="rId14"/>
    <p:sldId id="274" r:id="rId15"/>
    <p:sldId id="265" r:id="rId16"/>
    <p:sldId id="275" r:id="rId17"/>
    <p:sldId id="276" r:id="rId18"/>
    <p:sldId id="266" r:id="rId19"/>
    <p:sldId id="267" r:id="rId20"/>
    <p:sldId id="270" r:id="rId21"/>
    <p:sldId id="279" r:id="rId22"/>
    <p:sldId id="291" r:id="rId23"/>
    <p:sldId id="268"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09" autoAdjust="0"/>
  </p:normalViewPr>
  <p:slideViewPr>
    <p:cSldViewPr snapToGrid="0">
      <p:cViewPr varScale="1">
        <p:scale>
          <a:sx n="80" d="100"/>
          <a:sy n="80" d="100"/>
        </p:scale>
        <p:origin x="2550" y="96"/>
      </p:cViewPr>
      <p:guideLst>
        <p:guide orient="horz" pos="2160"/>
        <p:guide pos="2880"/>
      </p:guideLst>
    </p:cSldViewPr>
  </p:slideViewPr>
  <p:outlineViewPr>
    <p:cViewPr>
      <p:scale>
        <a:sx n="33" d="100"/>
        <a:sy n="33" d="100"/>
      </p:scale>
      <p:origin x="0" y="-98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19095298272901"/>
          <c:y val="0.12354808863228782"/>
          <c:w val="0.40236328483630907"/>
          <c:h val="0.78718201160194867"/>
        </c:manualLayout>
      </c:layout>
      <c:barChart>
        <c:barDir val="bar"/>
        <c:grouping val="clustered"/>
        <c:varyColors val="0"/>
        <c:ser>
          <c:idx val="0"/>
          <c:order val="0"/>
          <c:tx>
            <c:strRef>
              <c:f>Sheet1!$B$1</c:f>
              <c:strCache>
                <c:ptCount val="1"/>
                <c:pt idx="0">
                  <c:v>列1</c:v>
                </c:pt>
              </c:strCache>
            </c:strRef>
          </c:tx>
          <c:spPr>
            <a:solidFill>
              <a:schemeClr val="accent1"/>
            </a:solidFill>
            <a:ln>
              <a:noFill/>
            </a:ln>
            <a:effectLst/>
          </c:spPr>
          <c:invertIfNegative val="0"/>
          <c:dLbls>
            <c:dLbl>
              <c:idx val="1"/>
              <c:layout>
                <c:manualLayout>
                  <c:x val="-1.0973936899863026E-2"/>
                  <c:y val="4.2799296406527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0F-482B-97AF-7576C64EC8F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無回答</c:v>
                </c:pt>
                <c:pt idx="1">
                  <c:v>何もしなかった</c:v>
                </c:pt>
                <c:pt idx="2">
                  <c:v>その他</c:v>
                </c:pt>
                <c:pt idx="3">
                  <c:v>警察に相談した</c:v>
                </c:pt>
                <c:pt idx="4">
                  <c:v>インターネットで自分で調べた</c:v>
                </c:pt>
                <c:pt idx="5">
                  <c:v>ヘルパーなど福祉関係者に相談した</c:v>
                </c:pt>
                <c:pt idx="6">
                  <c:v>家族や知人に相談した</c:v>
                </c:pt>
                <c:pt idx="7">
                  <c:v>弁護士等の専門家に相談した</c:v>
                </c:pt>
                <c:pt idx="8">
                  <c:v>消費生活センターに相談した</c:v>
                </c:pt>
              </c:strCache>
            </c:strRef>
          </c:cat>
          <c:val>
            <c:numRef>
              <c:f>Sheet1!$B$2:$B$10</c:f>
              <c:numCache>
                <c:formatCode>General</c:formatCode>
                <c:ptCount val="9"/>
                <c:pt idx="0">
                  <c:v>3.2</c:v>
                </c:pt>
                <c:pt idx="1">
                  <c:v>45.5</c:v>
                </c:pt>
                <c:pt idx="2">
                  <c:v>7.4</c:v>
                </c:pt>
                <c:pt idx="3">
                  <c:v>7.4</c:v>
                </c:pt>
                <c:pt idx="4">
                  <c:v>4.8</c:v>
                </c:pt>
                <c:pt idx="5">
                  <c:v>1.1000000000000001</c:v>
                </c:pt>
                <c:pt idx="6">
                  <c:v>27</c:v>
                </c:pt>
                <c:pt idx="7">
                  <c:v>5.3</c:v>
                </c:pt>
                <c:pt idx="8">
                  <c:v>9</c:v>
                </c:pt>
              </c:numCache>
            </c:numRef>
          </c:val>
          <c:extLst>
            <c:ext xmlns:c16="http://schemas.microsoft.com/office/drawing/2014/chart" uri="{C3380CC4-5D6E-409C-BE32-E72D297353CC}">
              <c16:uniqueId val="{00000000-3295-4D68-9C06-B8C37F7A5B05}"/>
            </c:ext>
          </c:extLst>
        </c:ser>
        <c:dLbls>
          <c:dLblPos val="outEnd"/>
          <c:showLegendKey val="0"/>
          <c:showVal val="1"/>
          <c:showCatName val="0"/>
          <c:showSerName val="0"/>
          <c:showPercent val="0"/>
          <c:showBubbleSize val="0"/>
        </c:dLbls>
        <c:gapWidth val="116"/>
        <c:axId val="22912384"/>
        <c:axId val="24578304"/>
      </c:barChart>
      <c:catAx>
        <c:axId val="22912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2400" b="1" i="0" u="none" strike="noStrike" kern="1200" baseline="0">
                <a:solidFill>
                  <a:sysClr val="windowText" lastClr="000000"/>
                </a:solidFill>
                <a:latin typeface="+mn-lt"/>
                <a:ea typeface="+mn-ea"/>
                <a:cs typeface="+mn-cs"/>
              </a:defRPr>
            </a:pPr>
            <a:endParaRPr lang="ja-JP"/>
          </a:p>
        </c:txPr>
        <c:crossAx val="24578304"/>
        <c:crosses val="autoZero"/>
        <c:auto val="1"/>
        <c:lblAlgn val="ctr"/>
        <c:lblOffset val="100"/>
        <c:noMultiLvlLbl val="0"/>
      </c:catAx>
      <c:valAx>
        <c:axId val="24578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91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2000" dirty="0"/>
              <a:t>【</a:t>
            </a:r>
            <a:r>
              <a:rPr lang="ja-JP" altLang="en-US" sz="2000" dirty="0"/>
              <a:t>被害後に「何もしなかった」人の理由</a:t>
            </a:r>
            <a:r>
              <a:rPr lang="en-US" altLang="ja-JP" sz="2000" dirty="0"/>
              <a:t>】</a:t>
            </a:r>
            <a:r>
              <a:rPr lang="ja-JP" altLang="en-US" sz="2000" dirty="0"/>
              <a:t>（複数回答可）ｎ＝</a:t>
            </a:r>
            <a:r>
              <a:rPr lang="en-US" altLang="ja-JP" sz="2000" dirty="0"/>
              <a:t>86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55746041434117344"/>
          <c:y val="0.12125654877247947"/>
          <c:w val="0.42661302133447615"/>
          <c:h val="0.78758340624088652"/>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2"/>
              <c:layout>
                <c:manualLayout>
                  <c:x val="-4.0716848980766301E-2"/>
                  <c:y val="-4.5313640221250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13-48BC-A764-B7CC15AC269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無回答</c:v>
                </c:pt>
                <c:pt idx="1">
                  <c:v>その他</c:v>
                </c:pt>
                <c:pt idx="2">
                  <c:v>自分にも責任があると思ったから</c:v>
                </c:pt>
                <c:pt idx="3">
                  <c:v>大した被害ではないと思ったから</c:v>
                </c:pt>
                <c:pt idx="4">
                  <c:v>相談するのが恥ずかしかった</c:v>
                </c:pt>
                <c:pt idx="5">
                  <c:v>相談したり調べても解決しないと思ったから</c:v>
                </c:pt>
                <c:pt idx="6">
                  <c:v>どうしたらよいかわからなかった</c:v>
                </c:pt>
              </c:strCache>
            </c:strRef>
          </c:cat>
          <c:val>
            <c:numRef>
              <c:f>Sheet1!$B$2:$B$8</c:f>
              <c:numCache>
                <c:formatCode>General</c:formatCode>
                <c:ptCount val="7"/>
                <c:pt idx="0">
                  <c:v>2.2999999999999998</c:v>
                </c:pt>
                <c:pt idx="1">
                  <c:v>19.8</c:v>
                </c:pt>
                <c:pt idx="2">
                  <c:v>62.8</c:v>
                </c:pt>
                <c:pt idx="3">
                  <c:v>18.600000000000001</c:v>
                </c:pt>
                <c:pt idx="4">
                  <c:v>7</c:v>
                </c:pt>
                <c:pt idx="5">
                  <c:v>15.1</c:v>
                </c:pt>
                <c:pt idx="6">
                  <c:v>11.6</c:v>
                </c:pt>
              </c:numCache>
            </c:numRef>
          </c:val>
          <c:extLst>
            <c:ext xmlns:c16="http://schemas.microsoft.com/office/drawing/2014/chart" uri="{C3380CC4-5D6E-409C-BE32-E72D297353CC}">
              <c16:uniqueId val="{00000001-1213-48BC-A764-B7CC15AC269B}"/>
            </c:ext>
          </c:extLst>
        </c:ser>
        <c:dLbls>
          <c:dLblPos val="outEnd"/>
          <c:showLegendKey val="0"/>
          <c:showVal val="1"/>
          <c:showCatName val="0"/>
          <c:showSerName val="0"/>
          <c:showPercent val="0"/>
          <c:showBubbleSize val="0"/>
        </c:dLbls>
        <c:gapWidth val="182"/>
        <c:axId val="25527040"/>
        <c:axId val="25529728"/>
      </c:barChart>
      <c:catAx>
        <c:axId val="2552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ln>
                  <a:noFill/>
                </a:ln>
                <a:solidFill>
                  <a:schemeClr val="tx1">
                    <a:lumMod val="65000"/>
                    <a:lumOff val="35000"/>
                  </a:schemeClr>
                </a:solidFill>
                <a:latin typeface="+mn-lt"/>
                <a:ea typeface="+mn-ea"/>
                <a:cs typeface="+mn-cs"/>
              </a:defRPr>
            </a:pPr>
            <a:endParaRPr lang="ja-JP"/>
          </a:p>
        </c:txPr>
        <c:crossAx val="25529728"/>
        <c:crosses val="autoZero"/>
        <c:auto val="1"/>
        <c:lblAlgn val="ctr"/>
        <c:lblOffset val="100"/>
        <c:noMultiLvlLbl val="0"/>
      </c:catAx>
      <c:valAx>
        <c:axId val="25529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552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0.29321</cdr:x>
      <cdr:y>0.73696</cdr:y>
    </cdr:from>
    <cdr:to>
      <cdr:x>0.98765</cdr:x>
      <cdr:y>0.83065</cdr:y>
    </cdr:to>
    <cdr:sp macro="" textlink="">
      <cdr:nvSpPr>
        <cdr:cNvPr id="2" name="正方形/長方形 1"/>
        <cdr:cNvSpPr/>
      </cdr:nvSpPr>
      <cdr:spPr>
        <a:xfrm xmlns:a="http://schemas.openxmlformats.org/drawingml/2006/main">
          <a:off x="2714624" y="4373604"/>
          <a:ext cx="6429375" cy="556020"/>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0.15796</cdr:x>
      <cdr:y>0.93333</cdr:y>
    </cdr:from>
    <cdr:to>
      <cdr:x>0.70447</cdr:x>
      <cdr:y>1</cdr:y>
    </cdr:to>
    <cdr:sp macro="" textlink="">
      <cdr:nvSpPr>
        <cdr:cNvPr id="2" name="テキスト ボックス 1"/>
        <cdr:cNvSpPr txBox="1"/>
      </cdr:nvSpPr>
      <cdr:spPr>
        <a:xfrm xmlns:a="http://schemas.openxmlformats.org/drawingml/2006/main">
          <a:off x="1519708" y="6572250"/>
          <a:ext cx="5257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0.15796</cdr:x>
      <cdr:y>0.89375</cdr:y>
    </cdr:from>
    <cdr:to>
      <cdr:x>0.47428</cdr:x>
      <cdr:y>0.98009</cdr:y>
    </cdr:to>
    <cdr:sp macro="" textlink="">
      <cdr:nvSpPr>
        <cdr:cNvPr id="3" name="テキスト ボックス 2"/>
        <cdr:cNvSpPr txBox="1"/>
      </cdr:nvSpPr>
      <cdr:spPr>
        <a:xfrm xmlns:a="http://schemas.openxmlformats.org/drawingml/2006/main">
          <a:off x="1519708" y="6129338"/>
          <a:ext cx="3043238" cy="592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0.07925</cdr:x>
      <cdr:y>0.55833</cdr:y>
    </cdr:from>
    <cdr:to>
      <cdr:x>0.97772</cdr:x>
      <cdr:y>0.66667</cdr:y>
    </cdr:to>
    <cdr:sp macro="" textlink="">
      <cdr:nvSpPr>
        <cdr:cNvPr id="4" name="正方形/長方形 3"/>
        <cdr:cNvSpPr/>
      </cdr:nvSpPr>
      <cdr:spPr>
        <a:xfrm xmlns:a="http://schemas.openxmlformats.org/drawingml/2006/main">
          <a:off x="762471" y="3829049"/>
          <a:ext cx="8643936" cy="742950"/>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60FAA3-EEEC-42C8-8F0A-1C4D01BD89C1}" type="datetimeFigureOut">
              <a:rPr kumimoji="1" lang="ja-JP" altLang="en-US" smtClean="0"/>
              <a:t>2020/2/3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AE41A1-D310-4EC0-8508-09B90036F988}" type="slidenum">
              <a:rPr kumimoji="1" lang="ja-JP" altLang="en-US" smtClean="0"/>
              <a:t>‹#›</a:t>
            </a:fld>
            <a:endParaRPr kumimoji="1" lang="ja-JP" altLang="en-US"/>
          </a:p>
        </p:txBody>
      </p:sp>
    </p:spTree>
    <p:extLst>
      <p:ext uri="{BB962C8B-B14F-4D97-AF65-F5344CB8AC3E}">
        <p14:creationId xmlns:p14="http://schemas.microsoft.com/office/powerpoint/2010/main" val="38131063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625B0-5B1F-456C-A6C3-07D7651FEC66}" type="datetimeFigureOut">
              <a:rPr kumimoji="1" lang="ja-JP" altLang="en-US" smtClean="0"/>
              <a:t>2020/2/3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D76BB-3B52-4C04-94D2-F16932BA224F}" type="slidenum">
              <a:rPr kumimoji="1" lang="ja-JP" altLang="en-US" smtClean="0"/>
              <a:t>‹#›</a:t>
            </a:fld>
            <a:endParaRPr kumimoji="1" lang="ja-JP" altLang="en-US"/>
          </a:p>
        </p:txBody>
      </p:sp>
    </p:spTree>
    <p:extLst>
      <p:ext uri="{BB962C8B-B14F-4D97-AF65-F5344CB8AC3E}">
        <p14:creationId xmlns:p14="http://schemas.microsoft.com/office/powerpoint/2010/main" val="18335461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a:latin typeface="+mn-ea"/>
                <a:ea typeface="+mn-ea"/>
              </a:rPr>
              <a:t>スライドは改変し、ご自分の講座でご使用いただいて構いませんが、</a:t>
            </a:r>
            <a:r>
              <a:rPr kumimoji="1" lang="en-US" altLang="ja-JP" sz="1200" dirty="0">
                <a:latin typeface="+mn-ea"/>
                <a:ea typeface="+mn-ea"/>
              </a:rPr>
              <a:t>『</a:t>
            </a:r>
            <a:r>
              <a:rPr kumimoji="1" lang="ja-JP" altLang="en-US" sz="1200" dirty="0">
                <a:latin typeface="+mn-ea"/>
                <a:ea typeface="+mn-ea"/>
              </a:rPr>
              <a:t>作成：鹿児島大学教育学部 石橋愛架のスライドを許可を得て改変</a:t>
            </a:r>
            <a:r>
              <a:rPr kumimoji="1" lang="en-US" altLang="ja-JP" sz="1200" dirty="0">
                <a:latin typeface="+mn-ea"/>
                <a:ea typeface="+mn-ea"/>
              </a:rPr>
              <a:t>』</a:t>
            </a:r>
            <a:r>
              <a:rPr kumimoji="1" lang="ja-JP" altLang="en-US" sz="1200" dirty="0">
                <a:latin typeface="+mn-ea"/>
                <a:ea typeface="+mn-ea"/>
              </a:rPr>
              <a:t>などと明記してください。</a:t>
            </a:r>
            <a:endParaRPr kumimoji="1" lang="en-US" altLang="ja-JP" sz="1200" dirty="0">
              <a:latin typeface="+mn-ea"/>
              <a:ea typeface="+mn-ea"/>
            </a:endParaRPr>
          </a:p>
          <a:p>
            <a:endParaRPr kumimoji="1" lang="en-US" altLang="ja-JP" dirty="0"/>
          </a:p>
          <a:p>
            <a:endParaRPr kumimoji="1" lang="en-US" altLang="ja-JP" dirty="0"/>
          </a:p>
          <a:p>
            <a:r>
              <a:rPr kumimoji="1" lang="ja-JP" altLang="en-US" dirty="0"/>
              <a:t>これから、今はやりの押し買いなどの悪質商法に</a:t>
            </a:r>
            <a:r>
              <a:rPr kumimoji="1" lang="ja-JP" altLang="en-US" dirty="0" err="1"/>
              <a:t>ひっ</a:t>
            </a:r>
            <a:r>
              <a:rPr kumimoji="1" lang="ja-JP" altLang="en-US" dirty="0"/>
              <a:t>からないためにとっても役立つ講座をはじます。</a:t>
            </a:r>
            <a:endParaRPr kumimoji="1" lang="en-US" altLang="ja-JP" dirty="0"/>
          </a:p>
          <a:p>
            <a:r>
              <a:rPr kumimoji="1" lang="ja-JP" altLang="en-US" dirty="0"/>
              <a:t>でははじめに悪質商法に関するカルタ大会をグループごとに行いたいと思います。</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a:t>
            </a:fld>
            <a:endParaRPr kumimoji="1" lang="ja-JP" altLang="en-US"/>
          </a:p>
        </p:txBody>
      </p:sp>
    </p:spTree>
    <p:extLst>
      <p:ext uri="{BB962C8B-B14F-4D97-AF65-F5344CB8AC3E}">
        <p14:creationId xmlns:p14="http://schemas.microsoft.com/office/powerpoint/2010/main" val="101577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この表から悪質商法の被害後何もしなかった人は約半数いることがわかります。</a:t>
            </a:r>
            <a:endParaRPr kumimoji="1" lang="en-US" altLang="ja-JP"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10</a:t>
            </a:fld>
            <a:endParaRPr kumimoji="1" lang="ja-JP" altLang="en-US"/>
          </a:p>
        </p:txBody>
      </p:sp>
    </p:spTree>
    <p:extLst>
      <p:ext uri="{BB962C8B-B14F-4D97-AF65-F5344CB8AC3E}">
        <p14:creationId xmlns:p14="http://schemas.microsoft.com/office/powerpoint/2010/main" val="159517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皆さんは、どうですか？実際に押し買いの被害に遭った場合、相談することができますか？</a:t>
            </a:r>
            <a:endParaRPr kumimoji="1" lang="en-US" altLang="ja-JP" dirty="0"/>
          </a:p>
          <a:p>
            <a:r>
              <a:rPr kumimoji="1" lang="ja-JP" altLang="en-US" dirty="0"/>
              <a:t>例えば、電話で不用品を買い取りたいと言われ、業者に後日、訪問を依頼しました。しかしアクセサリーを格安で買い取られてしまいました。</a:t>
            </a:r>
            <a:endParaRPr kumimoji="1" lang="en-US" altLang="ja-JP" dirty="0"/>
          </a:p>
          <a:p>
            <a:r>
              <a:rPr kumimoji="1" lang="ja-JP" altLang="en-US" dirty="0"/>
              <a:t>そのあと相談をすることができますか？できない人はいませんか？この前行った講座では、ご主人や奥さんに相談できない人がたくさんいましたよ。</a:t>
            </a:r>
            <a:endParaRPr kumimoji="1" lang="en-US" altLang="ja-JP" dirty="0"/>
          </a:p>
          <a:p>
            <a:r>
              <a:rPr kumimoji="1" lang="ja-JP" altLang="en-US" dirty="0"/>
              <a:t>皆さんは、できそうですか？考えてみてください。</a:t>
            </a:r>
            <a:endParaRPr kumimoji="1" lang="en-US" altLang="ja-JP" dirty="0"/>
          </a:p>
          <a:p>
            <a:r>
              <a:rPr kumimoji="1" lang="ja-JP" altLang="en-US" dirty="0"/>
              <a:t>（いなっかたら、今回の講座の成果が出ていてとっても嬉しいです。しかし、他の被害に遭った人は・・・）</a:t>
            </a:r>
            <a:endParaRPr kumimoji="1" lang="en-US" altLang="ja-JP" dirty="0"/>
          </a:p>
          <a:p>
            <a:r>
              <a:rPr kumimoji="1" lang="ja-JP" altLang="en-US" dirty="0"/>
              <a:t>（いたら、何人か相談できない人に理由をきく。いくつか理由があると思うのですが、多くの人は・・・）</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11</a:t>
            </a:fld>
            <a:endParaRPr kumimoji="1" lang="ja-JP" altLang="en-US"/>
          </a:p>
        </p:txBody>
      </p:sp>
    </p:spTree>
    <p:extLst>
      <p:ext uri="{BB962C8B-B14F-4D97-AF65-F5344CB8AC3E}">
        <p14:creationId xmlns:p14="http://schemas.microsoft.com/office/powerpoint/2010/main" val="106228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自分にも責任があるので、相談できなかったと答えています。</a:t>
            </a:r>
            <a:endParaRPr kumimoji="1" lang="en-US" altLang="ja-JP" dirty="0"/>
          </a:p>
          <a:p>
            <a:r>
              <a:rPr kumimoji="1" lang="ja-JP" altLang="en-US" dirty="0"/>
              <a:t>しかし皆さん今回の押し買いの寸劇の中で悪かったのは誰ですか？</a:t>
            </a:r>
            <a:endParaRPr kumimoji="1" lang="en-US" altLang="ja-JP" dirty="0"/>
          </a:p>
          <a:p>
            <a:r>
              <a:rPr kumimoji="1" lang="ja-JP" altLang="en-US" dirty="0"/>
              <a:t>おばあさんに責任があると思いますか？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12</a:t>
            </a:fld>
            <a:endParaRPr kumimoji="1" lang="ja-JP" altLang="en-US"/>
          </a:p>
        </p:txBody>
      </p:sp>
    </p:spTree>
    <p:extLst>
      <p:ext uri="{BB962C8B-B14F-4D97-AF65-F5344CB8AC3E}">
        <p14:creationId xmlns:p14="http://schemas.microsoft.com/office/powerpoint/2010/main" val="364652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寸劇の中で悪いのは誰だったでしょうか。①悪質業者が悪いと思うひと？②消費者である寸劇の中のおばあさんが悪かったと思う人？③どっちも悪かったんじゃないかと思う人？　</a:t>
            </a:r>
            <a:endParaRPr kumimoji="1" lang="en-US" altLang="ja-JP" dirty="0"/>
          </a:p>
          <a:p>
            <a:r>
              <a:rPr kumimoji="1" lang="ja-JP" altLang="en-US" dirty="0"/>
              <a:t>ありがとうございます。③に手を挙げた人もいましたが、皆さん、悪いのはどう考えても悪質業者です。とても大切なことなので、皆さんで私の後に続いて言いましょう。「悪いのは</a:t>
            </a:r>
            <a:r>
              <a:rPr kumimoji="1" lang="en-US" altLang="ja-JP" dirty="0"/>
              <a:t>100</a:t>
            </a:r>
            <a:r>
              <a:rPr kumimoji="1" lang="ja-JP" altLang="en-US" dirty="0"/>
              <a:t>％悪質業者」</a:t>
            </a:r>
            <a:r>
              <a:rPr kumimoji="1" lang="ja-JP" altLang="en-US" dirty="0" err="1"/>
              <a:t>せ</a:t>
            </a:r>
            <a:r>
              <a:rPr kumimoji="1" lang="ja-JP" altLang="en-US" dirty="0"/>
              <a:t>ーの</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13</a:t>
            </a:fld>
            <a:endParaRPr kumimoji="1" lang="ja-JP" altLang="en-US"/>
          </a:p>
        </p:txBody>
      </p:sp>
    </p:spTree>
    <p:extLst>
      <p:ext uri="{BB962C8B-B14F-4D97-AF65-F5344CB8AC3E}">
        <p14:creationId xmlns:p14="http://schemas.microsoft.com/office/powerpoint/2010/main" val="259919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ありがとうございます。ですので、被害に遭ったら相談することが大切です。</a:t>
            </a:r>
            <a:endParaRPr kumimoji="1" lang="en-US" altLang="ja-JP" dirty="0"/>
          </a:p>
          <a:p>
            <a:r>
              <a:rPr kumimoji="1" lang="ja-JP" altLang="en-US" dirty="0"/>
              <a:t>繰り返しになりますが、悪いのは悪質業者なので、自分を責める必要はありません。相談をしないと、「あそこの家の人はすぐ引っかかってくれるからまたひっかけよう」とカモにされて、何度も何度も引っかかってしまいます。また、皆さんが相談をすることで、消費生活センターに情報が集まって他の人の被害も防ぐことができるんです</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14</a:t>
            </a:fld>
            <a:endParaRPr kumimoji="1" lang="ja-JP" altLang="en-US"/>
          </a:p>
        </p:txBody>
      </p:sp>
    </p:spTree>
    <p:extLst>
      <p:ext uri="{BB962C8B-B14F-4D97-AF65-F5344CB8AC3E}">
        <p14:creationId xmlns:p14="http://schemas.microsoft.com/office/powerpoint/2010/main" val="70198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どうやって消費生活センターに相談すればよいのでしょうか？とっても覚えやすい電話番号があります。それは、局番なしの１８８です。１８８とは、消費者ホットラインのことで、近くの消費生活センターにつながります。「いやや泣き寝入り」で覚えましょう</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15</a:t>
            </a:fld>
            <a:endParaRPr kumimoji="1" lang="ja-JP" altLang="en-US"/>
          </a:p>
        </p:txBody>
      </p:sp>
    </p:spTree>
    <p:extLst>
      <p:ext uri="{BB962C8B-B14F-4D97-AF65-F5344CB8AC3E}">
        <p14:creationId xmlns:p14="http://schemas.microsoft.com/office/powerpoint/2010/main" val="73363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a:t>
            </a:r>
            <a:r>
              <a:rPr kumimoji="1" lang="en-US" altLang="ja-JP" dirty="0"/>
              <a:t>188</a:t>
            </a:r>
            <a:r>
              <a:rPr kumimoji="1" lang="ja-JP" altLang="en-US" dirty="0"/>
              <a:t>にかけてみましょう。</a:t>
            </a:r>
            <a:endParaRPr kumimoji="1" lang="en-US" altLang="ja-JP" dirty="0"/>
          </a:p>
          <a:p>
            <a:r>
              <a:rPr kumimoji="1" lang="ja-JP" altLang="en-US" dirty="0"/>
              <a:t>グループにいる学生さんお願いします。</a:t>
            </a:r>
            <a:endParaRPr kumimoji="1" lang="en-US" altLang="ja-JP" dirty="0"/>
          </a:p>
          <a:p>
            <a:endParaRPr kumimoji="1" lang="en-US" altLang="ja-JP" dirty="0"/>
          </a:p>
          <a:p>
            <a:r>
              <a:rPr kumimoji="1" lang="ja-JP" altLang="en-US" dirty="0"/>
              <a:t>音声ガイダンスにしたがって郵便番号を入力してください。もしも、ガイダンスが分からなくても大丈夫です。そのまま、まっていれば近くの消費生活センターにつながります。ですので、音声ガイダンスが苦手でも安心して電話をかけてください。</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16</a:t>
            </a:fld>
            <a:endParaRPr kumimoji="1" lang="ja-JP" altLang="en-US"/>
          </a:p>
        </p:txBody>
      </p:sp>
    </p:spTree>
    <p:extLst>
      <p:ext uri="{BB962C8B-B14F-4D97-AF65-F5344CB8AC3E}">
        <p14:creationId xmlns:p14="http://schemas.microsoft.com/office/powerpoint/2010/main" val="150857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では、皆さんもいざというときに１８８にかけることができるように練習しましょう！今から、</a:t>
            </a:r>
            <a:r>
              <a:rPr kumimoji="1" lang="en-US" altLang="ja-JP" dirty="0"/>
              <a:t>1</a:t>
            </a:r>
            <a:r>
              <a:rPr kumimoji="1" lang="ja-JP" altLang="en-US" dirty="0"/>
              <a:t>班に１枚電話を模した紙を配るのでそれを使って練習します。</a:t>
            </a:r>
            <a:endParaRPr kumimoji="1" lang="en-US" altLang="ja-JP" dirty="0"/>
          </a:p>
          <a:p>
            <a:r>
              <a:rPr kumimoji="1" lang="ja-JP" altLang="en-US" dirty="0"/>
              <a:t>「いやや」と言いながら１８８を押しましょう。</a:t>
            </a:r>
            <a:endParaRPr kumimoji="1" lang="en-US" altLang="ja-JP" dirty="0"/>
          </a:p>
          <a:p>
            <a:r>
              <a:rPr kumimoji="1" lang="ja-JP" altLang="en-US" dirty="0"/>
              <a:t>せーの</a:t>
            </a:r>
            <a:endParaRPr kumimoji="1" lang="en-US" altLang="ja-JP" dirty="0"/>
          </a:p>
          <a:p>
            <a:endParaRPr kumimoji="1" lang="en-US" altLang="ja-JP" dirty="0"/>
          </a:p>
          <a:p>
            <a:r>
              <a:rPr kumimoji="1" lang="ja-JP" altLang="en-US" dirty="0"/>
              <a:t>しかもこの</a:t>
            </a:r>
            <a:r>
              <a:rPr kumimoji="1" lang="en-US" altLang="ja-JP" dirty="0"/>
              <a:t>188</a:t>
            </a:r>
            <a:r>
              <a:rPr kumimoji="1" lang="ja-JP" altLang="en-US" dirty="0"/>
              <a:t>（消費生活センター）には、こういう変な電話がかかってきたけど、大丈夫ですか？などの問い合わせでも電話をかけてよいそうです。</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17</a:t>
            </a:fld>
            <a:endParaRPr kumimoji="1" lang="ja-JP" altLang="en-US"/>
          </a:p>
        </p:txBody>
      </p:sp>
    </p:spTree>
    <p:extLst>
      <p:ext uri="{BB962C8B-B14F-4D97-AF65-F5344CB8AC3E}">
        <p14:creationId xmlns:p14="http://schemas.microsoft.com/office/powerpoint/2010/main" val="119982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押し買いや訪問販売などの悪質商法にひっかからないための予防策として、どのようなことをしていますか？例えば、電話を留守番電話にしている方もいらっしゃるかもしれませんね。では、自分で気を付けていることを周りの人と話してみましょう！（グループ１人くらいずつあて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18</a:t>
            </a:fld>
            <a:endParaRPr kumimoji="1" lang="ja-JP" altLang="en-US"/>
          </a:p>
        </p:txBody>
      </p:sp>
    </p:spTree>
    <p:extLst>
      <p:ext uri="{BB962C8B-B14F-4D97-AF65-F5344CB8AC3E}">
        <p14:creationId xmlns:p14="http://schemas.microsoft.com/office/powerpoint/2010/main" val="3923418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沢山のご意見ありがとうございます。私たちも悪質商法にひっかからないための予防策としていくつか考えました。①悪質商法の手口を知ることです。カルタをプレゼントするので、何回もして手口をおぼえましょう。②知ったことを人に伝えることです。人に伝えることで自分の知識も定着し、伝えられた人もひっかからなくなります。③家族や地域の人と、日頃から連絡をとること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地域の輪が強いと、悪質業者は入ってこれません。ここ〇〇から悪質業者を追い出しましょう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19</a:t>
            </a:fld>
            <a:endParaRPr kumimoji="1" lang="ja-JP" altLang="en-US"/>
          </a:p>
        </p:txBody>
      </p:sp>
    </p:spTree>
    <p:extLst>
      <p:ext uri="{BB962C8B-B14F-4D97-AF65-F5344CB8AC3E}">
        <p14:creationId xmlns:p14="http://schemas.microsoft.com/office/powerpoint/2010/main" val="126854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はじめにカルタ大会のルールについて前で確認をします。（机の上を片づける）</a:t>
            </a:r>
            <a:endParaRPr kumimoji="1" lang="en-US" altLang="ja-JP" dirty="0"/>
          </a:p>
          <a:p>
            <a:r>
              <a:rPr kumimoji="1" lang="ja-JP" altLang="en-US" dirty="0"/>
              <a:t>このように、頭文字が同じ絵札があります。読み札を最後まで聞いてからとってください。お手つきは一回休みです。絵札をとるときは、大きな声で「はい」と言ってください。一度カルタをとる練習をしましょう。せーの「はい」</a:t>
            </a:r>
            <a:endParaRPr kumimoji="1" lang="en-US" altLang="ja-JP" dirty="0"/>
          </a:p>
          <a:p>
            <a:r>
              <a:rPr kumimoji="1" lang="ja-JP" altLang="en-US" dirty="0"/>
              <a:t>では、グループにカルタを配ります。</a:t>
            </a:r>
            <a:endParaRPr kumimoji="1" lang="en-US" altLang="ja-JP"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2</a:t>
            </a:fld>
            <a:endParaRPr kumimoji="1" lang="ja-JP" altLang="en-US"/>
          </a:p>
        </p:txBody>
      </p:sp>
    </p:spTree>
    <p:extLst>
      <p:ext uri="{BB962C8B-B14F-4D97-AF65-F5344CB8AC3E}">
        <p14:creationId xmlns:p14="http://schemas.microsoft.com/office/powerpoint/2010/main" val="1255811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今日の講座はいかがだったでしょうか？今日のまとめのプリントを配ります。プリントは行き届きましたか？では、</a:t>
            </a:r>
            <a:r>
              <a:rPr kumimoji="1" lang="en-US" altLang="ja-JP" dirty="0"/>
              <a:t>①</a:t>
            </a:r>
            <a:r>
              <a:rPr kumimoji="1" lang="ja-JP" altLang="en-US" dirty="0"/>
              <a:t>番から読みます。・・・・今日学んだことを誰に伝えたいですか？今度はあなたが先生として伝えたい相手を下の枠の中に書きましょう。書けましたか？</a:t>
            </a:r>
            <a:r>
              <a:rPr kumimoji="1" lang="en-US" altLang="ja-JP" dirty="0"/>
              <a:t>○○</a:t>
            </a:r>
            <a:r>
              <a:rPr kumimoji="1" lang="ja-JP" altLang="en-US" dirty="0" err="1"/>
              <a:t>さんは</a:t>
            </a:r>
            <a:r>
              <a:rPr kumimoji="1" lang="ja-JP" altLang="en-US" dirty="0"/>
              <a:t>誰に伝えたいですか？</a:t>
            </a:r>
            <a:r>
              <a:rPr kumimoji="1" lang="en-US" altLang="ja-JP" dirty="0"/>
              <a:t>✖️</a:t>
            </a:r>
            <a:r>
              <a:rPr kumimoji="1" lang="ja-JP" altLang="en-US" dirty="0"/>
              <a:t>２　皆さんが伝えることで悪質商法の被害から大切な人を守ることができます。ですので、伝えたい方に今日学んだことをどんどん伝えてください。その際このまとめプリントを見せてあげてくださいね。</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20</a:t>
            </a:fld>
            <a:endParaRPr kumimoji="1" lang="ja-JP" altLang="en-US"/>
          </a:p>
        </p:txBody>
      </p:sp>
    </p:spTree>
    <p:extLst>
      <p:ext uri="{BB962C8B-B14F-4D97-AF65-F5344CB8AC3E}">
        <p14:creationId xmlns:p14="http://schemas.microsoft.com/office/powerpoint/2010/main" val="352060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では、最後に歌を歌って今日の講座を終わりたいと思います。もしもしカメよという「うさぎとかめ」のメロディーに合わせた「悪質業者お断りの歌</a:t>
            </a:r>
            <a:r>
              <a:rPr kumimoji="1" lang="en-US" altLang="ja-JP" dirty="0"/>
              <a:t>PART2</a:t>
            </a:r>
            <a:r>
              <a:rPr kumimoji="1" lang="ja-JP" altLang="en-US" dirty="0"/>
              <a:t>」があります。では、今から歌詞カードのプリントを配ります。歌詞カードは行き届きましたか？みなさん一緒に歌いましょう。さんはい！・・・はいありがとうございました。この歌詞カードはみなさんにプレゼントしますので、ご自宅でご家族やご友人と一緒に歌を歌ってくださいね。</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21</a:t>
            </a:fld>
            <a:endParaRPr kumimoji="1" lang="ja-JP" altLang="en-US"/>
          </a:p>
        </p:txBody>
      </p:sp>
    </p:spTree>
    <p:extLst>
      <p:ext uri="{BB962C8B-B14F-4D97-AF65-F5344CB8AC3E}">
        <p14:creationId xmlns:p14="http://schemas.microsoft.com/office/powerpoint/2010/main" val="262246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皆さん、今日は、私たちの講座を聞いてくださり、ありがとうございます。講座の感想を今から配るアンケート用紙にご記入お願いします。</a:t>
            </a:r>
            <a:endParaRPr kumimoji="1" lang="en-US" altLang="ja-JP" dirty="0"/>
          </a:p>
          <a:p>
            <a:r>
              <a:rPr kumimoji="1" lang="ja-JP" altLang="en-US" dirty="0"/>
              <a:t>記入が終わった方は、近くの学生に渡してください。</a:t>
            </a:r>
            <a:endParaRPr kumimoji="1" lang="en-US" altLang="ja-JP" dirty="0"/>
          </a:p>
          <a:p>
            <a:r>
              <a:rPr kumimoji="1" lang="ja-JP" altLang="en-US" dirty="0"/>
              <a:t>アンケートありがとうございます。皆さんのご意見を参考にこの講座をもっと良くしていきたいと思います。</a:t>
            </a:r>
            <a:endParaRPr kumimoji="1" lang="en-US" altLang="ja-JP" dirty="0"/>
          </a:p>
          <a:p>
            <a:endParaRPr kumimoji="1" lang="en-US" altLang="ja-JP" dirty="0"/>
          </a:p>
          <a:p>
            <a:r>
              <a:rPr kumimoji="1" lang="ja-JP" altLang="en-US" dirty="0"/>
              <a:t>あともう一つお願いがあります。今から配るアンケートを、この講座の大体１週間後に記入していただき近くのポストに投函してください。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22</a:t>
            </a:fld>
            <a:endParaRPr kumimoji="1" lang="ja-JP" altLang="en-US"/>
          </a:p>
        </p:txBody>
      </p:sp>
    </p:spTree>
    <p:extLst>
      <p:ext uri="{BB962C8B-B14F-4D97-AF65-F5344CB8AC3E}">
        <p14:creationId xmlns:p14="http://schemas.microsoft.com/office/powerpoint/2010/main" val="623974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今日は、押し買いお断り講座に参加していただき、ありがとうございました。</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23</a:t>
            </a:fld>
            <a:endParaRPr kumimoji="1" lang="ja-JP" altLang="en-US"/>
          </a:p>
        </p:txBody>
      </p:sp>
    </p:spTree>
    <p:extLst>
      <p:ext uri="{BB962C8B-B14F-4D97-AF65-F5344CB8AC3E}">
        <p14:creationId xmlns:p14="http://schemas.microsoft.com/office/powerpoint/2010/main" val="170683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ありがとうございます。次に押し買いに関する劇を行いたいと思います。</a:t>
            </a:r>
            <a:endParaRPr kumimoji="1" lang="en-US" altLang="ja-JP" dirty="0"/>
          </a:p>
          <a:p>
            <a:r>
              <a:rPr kumimoji="1" lang="ja-JP" altLang="en-US" dirty="0"/>
              <a:t>劇の登場人物の方は前にきてください。</a:t>
            </a:r>
            <a:endParaRPr kumimoji="1" lang="en-US" altLang="ja-JP" dirty="0"/>
          </a:p>
          <a:p>
            <a:endParaRPr kumimoji="1" lang="en-US" altLang="ja-JP" dirty="0"/>
          </a:p>
          <a:p>
            <a:r>
              <a:rPr kumimoji="1" lang="ja-JP" altLang="en-US" dirty="0"/>
              <a:t>登場人物の紹介をします。</a:t>
            </a:r>
            <a:endParaRPr kumimoji="1" lang="en-US" altLang="ja-JP" dirty="0"/>
          </a:p>
          <a:p>
            <a:r>
              <a:rPr kumimoji="1" lang="ja-JP" altLang="en-US" dirty="0"/>
              <a:t>高齢の女性です。悪質業者の女性です。悪質業者の男性です。</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3</a:t>
            </a:fld>
            <a:endParaRPr kumimoji="1" lang="ja-JP" altLang="en-US"/>
          </a:p>
        </p:txBody>
      </p:sp>
    </p:spTree>
    <p:extLst>
      <p:ext uri="{BB962C8B-B14F-4D97-AF65-F5344CB8AC3E}">
        <p14:creationId xmlns:p14="http://schemas.microsoft.com/office/powerpoint/2010/main" val="416625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今見ていただいたのは、押し買いでよくあるやり取りです。</a:t>
            </a:r>
            <a:endParaRPr kumimoji="1" lang="en-US" altLang="ja-JP" dirty="0"/>
          </a:p>
          <a:p>
            <a:r>
              <a:rPr kumimoji="1" lang="ja-JP" altLang="en-US" dirty="0"/>
              <a:t>今の劇で業者の違法だったところが４点あります。①悪質業者の男性や女性が、会社名などの業者の名称を明らかにしていない点。②初めは服を買い取らせてくださいと言っていたのに、結局、貴金属を買い取っていったように、事前に買い取りを承諾していない物について売却を求めた点。③おばあさんが断っているのに強引に買い取っていった点。④契約書にアクセサリー類としか書いてなく具体的な物品名が書かれていない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4</a:t>
            </a:fld>
            <a:endParaRPr kumimoji="1" lang="ja-JP" altLang="en-US"/>
          </a:p>
        </p:txBody>
      </p:sp>
    </p:spTree>
    <p:extLst>
      <p:ext uri="{BB962C8B-B14F-4D97-AF65-F5344CB8AC3E}">
        <p14:creationId xmlns:p14="http://schemas.microsoft.com/office/powerpoint/2010/main" val="161643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みなさんは、劇のような押し買いの電話がかかってきたことがありませんか？</a:t>
            </a:r>
            <a:endParaRPr kumimoji="1" lang="en-US" altLang="ja-JP" dirty="0"/>
          </a:p>
          <a:p>
            <a:r>
              <a:rPr kumimoji="1" lang="ja-JP" altLang="en-US" dirty="0"/>
              <a:t>あるひといますか？（手を上げさせる）</a:t>
            </a:r>
            <a:endParaRPr kumimoji="1" lang="en-US" altLang="ja-JP" dirty="0"/>
          </a:p>
          <a:p>
            <a:r>
              <a:rPr kumimoji="1" lang="ja-JP" altLang="en-US" dirty="0"/>
              <a:t>何人かいるようですね。</a:t>
            </a:r>
            <a:endParaRPr kumimoji="1" lang="en-US" altLang="ja-JP" dirty="0"/>
          </a:p>
          <a:p>
            <a:r>
              <a:rPr kumimoji="1" lang="ja-JP" altLang="en-US" dirty="0"/>
              <a:t>実は、押し買いの被害件数は年々増加しています。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5</a:t>
            </a:fld>
            <a:endParaRPr kumimoji="1" lang="ja-JP" altLang="en-US"/>
          </a:p>
        </p:txBody>
      </p:sp>
    </p:spTree>
    <p:extLst>
      <p:ext uri="{BB962C8B-B14F-4D97-AF65-F5344CB8AC3E}">
        <p14:creationId xmlns:p14="http://schemas.microsoft.com/office/powerpoint/2010/main" val="313914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ところでみなさん。スーパーなどで買い物をした後、家に帰って、やっぱりいらないと言って一方的に返品することってできないですよね？</a:t>
            </a:r>
            <a:endParaRPr kumimoji="1" lang="en-US" altLang="ja-JP" dirty="0"/>
          </a:p>
          <a:p>
            <a:r>
              <a:rPr kumimoji="1" lang="ja-JP" altLang="en-US" dirty="0"/>
              <a:t>なぜ、できないかというと、スーパー（業者）と私たち（消費者）が対等な立場で契約をしているからです。</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6</a:t>
            </a:fld>
            <a:endParaRPr kumimoji="1" lang="ja-JP" altLang="en-US"/>
          </a:p>
        </p:txBody>
      </p:sp>
    </p:spTree>
    <p:extLst>
      <p:ext uri="{BB962C8B-B14F-4D97-AF65-F5344CB8AC3E}">
        <p14:creationId xmlns:p14="http://schemas.microsoft.com/office/powerpoint/2010/main" val="209395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では、対等な立場になりにくい契約（押し買いや押し売り）はどうなのでしょうか？</a:t>
            </a:r>
            <a:endParaRPr kumimoji="1" lang="en-US" altLang="ja-JP" dirty="0"/>
          </a:p>
          <a:p>
            <a:r>
              <a:rPr kumimoji="1" lang="ja-JP" altLang="en-US" dirty="0"/>
              <a:t>これは、消費者が一方的に契約を解除することができます。</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7</a:t>
            </a:fld>
            <a:endParaRPr kumimoji="1" lang="ja-JP" altLang="en-US"/>
          </a:p>
        </p:txBody>
      </p:sp>
    </p:spTree>
    <p:extLst>
      <p:ext uri="{BB962C8B-B14F-4D97-AF65-F5344CB8AC3E}">
        <p14:creationId xmlns:p14="http://schemas.microsoft.com/office/powerpoint/2010/main" val="56558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この制度をクーリングオフといいます。</a:t>
            </a:r>
            <a:endParaRPr kumimoji="1" lang="en-US" altLang="ja-JP" dirty="0"/>
          </a:p>
          <a:p>
            <a:r>
              <a:rPr kumimoji="1" lang="ja-JP" altLang="en-US" dirty="0"/>
              <a:t>聞いたことある人いますか？</a:t>
            </a:r>
            <a:endParaRPr kumimoji="1" lang="en-US" altLang="ja-JP" dirty="0"/>
          </a:p>
          <a:p>
            <a:r>
              <a:rPr kumimoji="1" lang="ja-JP" altLang="en-US" dirty="0"/>
              <a:t>何人かいるみたいですね</a:t>
            </a:r>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8</a:t>
            </a:fld>
            <a:endParaRPr kumimoji="1" lang="ja-JP" altLang="en-US"/>
          </a:p>
        </p:txBody>
      </p:sp>
    </p:spTree>
    <p:extLst>
      <p:ext uri="{BB962C8B-B14F-4D97-AF65-F5344CB8AC3E}">
        <p14:creationId xmlns:p14="http://schemas.microsoft.com/office/powerpoint/2010/main" val="250800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も、クーリングオフって難しそう、どうやってするのか分からないという方もいらっしゃいますよね。そんなときに力になってくれるのが消費生活センターです。皆さん消費生活センターってご存知ですか？この近くだと〇〇にありますよね。そこが市の消費生活センターです。そこには皆さんの身の回りに起こった消費者トラブルについて相談に乗ってくれる相談員さんがいらっしゃいます。もちろんクーリングオフの相談にも乗ってくれます。しかしこのような便利な場所がありながら相談しない人が多い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6B7D76BB-3B52-4C04-94D2-F16932BA224F}" type="slidenum">
              <a:rPr kumimoji="1" lang="ja-JP" altLang="en-US" smtClean="0"/>
              <a:t>9</a:t>
            </a:fld>
            <a:endParaRPr kumimoji="1" lang="ja-JP" altLang="en-US"/>
          </a:p>
        </p:txBody>
      </p:sp>
    </p:spTree>
    <p:extLst>
      <p:ext uri="{BB962C8B-B14F-4D97-AF65-F5344CB8AC3E}">
        <p14:creationId xmlns:p14="http://schemas.microsoft.com/office/powerpoint/2010/main" val="282978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72C900-5E10-4863-867F-A550C29D16E4}"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332165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A5DDFC-1848-48FA-A01E-9F4F3AF8FB5D}"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317500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B44A9C-03F5-482A-8C3C-DD8161CBD6E3}"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75752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FCC3AD-D944-41F0-9AD3-923AFA53F50D}"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370487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EEFF6A-D947-41CA-BA39-2DE9112BF19A}"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25658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F13B9-C112-46FD-B480-446FB58A6D28}"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239710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687FEE-62D4-47D7-A5EA-07CD7ABC54AB}" type="datetime1">
              <a:rPr kumimoji="1" lang="ja-JP" altLang="en-US" smtClean="0"/>
              <a:t>2020/2/3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139765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6DB8BD-144A-4262-BA0F-5731801DFF50}" type="datetime1">
              <a:rPr kumimoji="1" lang="ja-JP" altLang="en-US" smtClean="0"/>
              <a:t>2020/2/3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273524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0DA6-508F-4394-859F-7953489980F3}" type="datetime1">
              <a:rPr kumimoji="1" lang="ja-JP" altLang="en-US" smtClean="0"/>
              <a:t>2020/2/3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335454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3C4A22-D7E3-4C41-9B97-32D7D0290457}"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208319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A0647D-92C7-4C47-89D7-5274019D7241}"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6150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CC4FA-B4E8-4B38-B13D-A610B9BC4B74}" type="datetime1">
              <a:rPr kumimoji="1" lang="ja-JP" altLang="en-US" smtClean="0"/>
              <a:t>2020/2/3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F8F3-8B00-4B89-9826-12A01B731B82}" type="slidenum">
              <a:rPr kumimoji="1" lang="ja-JP" altLang="en-US" smtClean="0"/>
              <a:t>‹#›</a:t>
            </a:fld>
            <a:endParaRPr kumimoji="1" lang="ja-JP" altLang="en-US"/>
          </a:p>
        </p:txBody>
      </p:sp>
    </p:spTree>
    <p:extLst>
      <p:ext uri="{BB962C8B-B14F-4D97-AF65-F5344CB8AC3E}">
        <p14:creationId xmlns:p14="http://schemas.microsoft.com/office/powerpoint/2010/main" val="3191297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847" y="711734"/>
            <a:ext cx="4468306" cy="4088500"/>
          </a:xfrm>
          <a:prstGeom prst="rect">
            <a:avLst/>
          </a:prstGeom>
        </p:spPr>
      </p:pic>
      <p:sp>
        <p:nvSpPr>
          <p:cNvPr id="2" name="タイトル 1"/>
          <p:cNvSpPr>
            <a:spLocks noGrp="1"/>
          </p:cNvSpPr>
          <p:nvPr>
            <p:ph type="ctrTitle"/>
          </p:nvPr>
        </p:nvSpPr>
        <p:spPr>
          <a:xfrm>
            <a:off x="970382" y="232756"/>
            <a:ext cx="7772400" cy="957956"/>
          </a:xfrm>
        </p:spPr>
        <p:txBody>
          <a:bodyPr/>
          <a:lstStyle/>
          <a:p>
            <a:r>
              <a:rPr lang="ja-JP" altLang="en-US" b="1" dirty="0">
                <a:solidFill>
                  <a:srgbClr val="FF0000"/>
                </a:solidFill>
              </a:rPr>
              <a:t>押し買いお断り！</a:t>
            </a:r>
            <a:endParaRPr kumimoji="1" lang="ja-JP" altLang="en-US" b="1" dirty="0">
              <a:solidFill>
                <a:srgbClr val="FF0000"/>
              </a:solidFill>
            </a:endParaRPr>
          </a:p>
        </p:txBody>
      </p:sp>
      <p:sp>
        <p:nvSpPr>
          <p:cNvPr id="5" name="スライド番号プレースホルダー 4"/>
          <p:cNvSpPr>
            <a:spLocks noGrp="1"/>
          </p:cNvSpPr>
          <p:nvPr>
            <p:ph type="sldNum" sz="quarter" idx="12"/>
          </p:nvPr>
        </p:nvSpPr>
        <p:spPr/>
        <p:txBody>
          <a:bodyPr/>
          <a:lstStyle/>
          <a:p>
            <a:fld id="{F754F8F3-8B00-4B89-9826-12A01B731B82}" type="slidenum">
              <a:rPr kumimoji="1" lang="ja-JP" altLang="en-US" b="1" smtClean="0"/>
              <a:t>1</a:t>
            </a:fld>
            <a:endParaRPr kumimoji="1" lang="ja-JP" altLang="en-US" b="1"/>
          </a:p>
        </p:txBody>
      </p:sp>
      <p:sp>
        <p:nvSpPr>
          <p:cNvPr id="8" name="サブタイトル 2">
            <a:extLst>
              <a:ext uri="{FF2B5EF4-FFF2-40B4-BE49-F238E27FC236}">
                <a16:creationId xmlns:a16="http://schemas.microsoft.com/office/drawing/2014/main" id="{A6C627BA-2644-4675-9E7F-C52933BF927F}"/>
              </a:ext>
            </a:extLst>
          </p:cNvPr>
          <p:cNvSpPr txBox="1">
            <a:spLocks/>
          </p:cNvSpPr>
          <p:nvPr/>
        </p:nvSpPr>
        <p:spPr>
          <a:xfrm>
            <a:off x="1801307" y="5186910"/>
            <a:ext cx="6109511" cy="13520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t>原案：</a:t>
            </a:r>
            <a:r>
              <a:rPr lang="en-US" altLang="ja-JP" b="1" dirty="0"/>
              <a:t>2017</a:t>
            </a:r>
            <a:r>
              <a:rPr lang="ja-JP" altLang="en-US" b="1" dirty="0"/>
              <a:t>年度「消費者教育論」受講者</a:t>
            </a:r>
            <a:endParaRPr lang="en-US" altLang="ja-JP" b="1" dirty="0"/>
          </a:p>
          <a:p>
            <a:pPr algn="l"/>
            <a:r>
              <a:rPr lang="ja-JP" altLang="en-US" b="1" dirty="0"/>
              <a:t>修正：桑原未空</a:t>
            </a:r>
            <a:endParaRPr lang="en-US" altLang="ja-JP" b="1" dirty="0"/>
          </a:p>
          <a:p>
            <a:pPr algn="l"/>
            <a:r>
              <a:rPr lang="ja-JP" altLang="en-US" b="1" dirty="0"/>
              <a:t>作成：鹿児島大学教育学部 石橋愛架</a:t>
            </a:r>
          </a:p>
        </p:txBody>
      </p:sp>
    </p:spTree>
    <p:extLst>
      <p:ext uri="{BB962C8B-B14F-4D97-AF65-F5344CB8AC3E}">
        <p14:creationId xmlns:p14="http://schemas.microsoft.com/office/powerpoint/2010/main" val="384908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807" y="0"/>
            <a:ext cx="7886700" cy="1325563"/>
          </a:xfrm>
        </p:spPr>
        <p:txBody>
          <a:bodyPr/>
          <a:lstStyle/>
          <a:p>
            <a:r>
              <a:rPr kumimoji="1" lang="ja-JP" altLang="en-US" b="1" dirty="0">
                <a:solidFill>
                  <a:srgbClr val="FF0000"/>
                </a:solidFill>
              </a:rPr>
              <a:t>相談しない人が多い！！！</a:t>
            </a:r>
          </a:p>
        </p:txBody>
      </p:sp>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1539058936"/>
              </p:ext>
            </p:extLst>
          </p:nvPr>
        </p:nvGraphicFramePr>
        <p:xfrm>
          <a:off x="-432993" y="786799"/>
          <a:ext cx="9258300" cy="5934677"/>
        </p:xfrm>
        <a:graphic>
          <a:graphicData uri="http://schemas.openxmlformats.org/drawingml/2006/chart">
            <c:chart xmlns:c="http://schemas.openxmlformats.org/drawingml/2006/chart" xmlns:r="http://schemas.openxmlformats.org/officeDocument/2006/relationships" r:id="rId3"/>
          </a:graphicData>
        </a:graphic>
      </p:graphicFrame>
      <p:sp>
        <p:nvSpPr>
          <p:cNvPr id="14" name="線吹き出し 1 (枠付き) 13"/>
          <p:cNvSpPr/>
          <p:nvPr/>
        </p:nvSpPr>
        <p:spPr>
          <a:xfrm>
            <a:off x="6233577" y="3076509"/>
            <a:ext cx="2781836" cy="1262130"/>
          </a:xfrm>
          <a:prstGeom prst="borderCallout1">
            <a:avLst>
              <a:gd name="adj1" fmla="val 105755"/>
              <a:gd name="adj2" fmla="val 22237"/>
              <a:gd name="adj3" fmla="val 160045"/>
              <a:gd name="adj4" fmla="val 2021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rPr>
              <a:t>何もしなかった人</a:t>
            </a:r>
            <a:endParaRPr kumimoji="1" lang="en-US" altLang="ja-JP" sz="2800" b="1" dirty="0">
              <a:solidFill>
                <a:srgbClr val="FF0000"/>
              </a:solidFill>
            </a:endParaRPr>
          </a:p>
          <a:p>
            <a:pPr algn="ctr"/>
            <a:r>
              <a:rPr lang="en-US" altLang="ja-JP" sz="4000" b="1" dirty="0">
                <a:solidFill>
                  <a:srgbClr val="FF0000"/>
                </a:solidFill>
              </a:rPr>
              <a:t>45.5%</a:t>
            </a:r>
            <a:r>
              <a:rPr lang="ja-JP" altLang="en-US" sz="4000" b="1" dirty="0">
                <a:solidFill>
                  <a:srgbClr val="FF0000"/>
                </a:solidFill>
              </a:rPr>
              <a:t>！！</a:t>
            </a:r>
            <a:endParaRPr kumimoji="1" lang="ja-JP" altLang="en-US" sz="4000" b="1" dirty="0">
              <a:solidFill>
                <a:srgbClr val="FF0000"/>
              </a:solidFill>
            </a:endParaRPr>
          </a:p>
        </p:txBody>
      </p:sp>
      <p:sp>
        <p:nvSpPr>
          <p:cNvPr id="15" name="テキスト ボックス 14"/>
          <p:cNvSpPr txBox="1"/>
          <p:nvPr/>
        </p:nvSpPr>
        <p:spPr>
          <a:xfrm>
            <a:off x="997338" y="6522647"/>
            <a:ext cx="7701566" cy="307777"/>
          </a:xfrm>
          <a:prstGeom prst="rect">
            <a:avLst/>
          </a:prstGeom>
          <a:noFill/>
        </p:spPr>
        <p:txBody>
          <a:bodyPr wrap="square" rtlCol="0">
            <a:spAutoFit/>
          </a:bodyPr>
          <a:lstStyle/>
          <a:p>
            <a:r>
              <a:rPr kumimoji="1" lang="ja-JP" altLang="en-US" sz="1400" b="1" dirty="0"/>
              <a:t>東京都生活文化</a:t>
            </a:r>
            <a:r>
              <a:rPr lang="ja-JP" altLang="en-US" sz="1400" b="1" dirty="0"/>
              <a:t>局（</a:t>
            </a:r>
            <a:r>
              <a:rPr lang="en-US" altLang="ja-JP" sz="1400" b="1" dirty="0"/>
              <a:t>2014</a:t>
            </a:r>
            <a:r>
              <a:rPr lang="ja-JP" altLang="en-US" sz="1400" b="1" dirty="0"/>
              <a:t>）「高齢者の消費者被害に関する調査（老人クラブ調査）</a:t>
            </a:r>
            <a:r>
              <a:rPr lang="en-US" altLang="ja-JP" sz="1400" b="1" dirty="0"/>
              <a:t>p.27</a:t>
            </a:r>
            <a:r>
              <a:rPr lang="ja-JP" altLang="en-US" sz="1400" b="1" dirty="0"/>
              <a:t>より作成</a:t>
            </a:r>
            <a:endParaRPr kumimoji="1" lang="en-US" altLang="ja-JP" sz="1400" b="1" dirty="0"/>
          </a:p>
        </p:txBody>
      </p:sp>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b="1" smtClean="0"/>
              <a:t>10</a:t>
            </a:fld>
            <a:endParaRPr kumimoji="1" lang="ja-JP" altLang="en-US" b="1" dirty="0"/>
          </a:p>
        </p:txBody>
      </p:sp>
      <p:sp>
        <p:nvSpPr>
          <p:cNvPr id="5" name="テキスト ボックス 4"/>
          <p:cNvSpPr txBox="1"/>
          <p:nvPr/>
        </p:nvSpPr>
        <p:spPr>
          <a:xfrm>
            <a:off x="1740892" y="932160"/>
            <a:ext cx="6958012" cy="461665"/>
          </a:xfrm>
          <a:prstGeom prst="rect">
            <a:avLst/>
          </a:prstGeom>
          <a:noFill/>
        </p:spPr>
        <p:txBody>
          <a:bodyPr wrap="square" rtlCol="0">
            <a:spAutoFit/>
          </a:bodyPr>
          <a:lstStyle/>
          <a:p>
            <a:r>
              <a:rPr kumimoji="1" lang="en-US" altLang="ja-JP" sz="2400" b="1" dirty="0"/>
              <a:t>【</a:t>
            </a:r>
            <a:r>
              <a:rPr kumimoji="1" lang="ja-JP" altLang="en-US" sz="2400" b="1" dirty="0"/>
              <a:t>悪質商法の被害後の行動</a:t>
            </a:r>
            <a:r>
              <a:rPr kumimoji="1" lang="en-US" altLang="ja-JP" sz="2400" b="1" dirty="0"/>
              <a:t>】</a:t>
            </a:r>
            <a:r>
              <a:rPr kumimoji="1" lang="ja-JP" altLang="en-US" sz="1600" b="1" dirty="0"/>
              <a:t>（</a:t>
            </a:r>
            <a:r>
              <a:rPr kumimoji="1" lang="ja-JP" altLang="en-US" b="1" dirty="0"/>
              <a:t>複数回答可）</a:t>
            </a:r>
            <a:r>
              <a:rPr lang="ja-JP" altLang="en-US" b="1" dirty="0"/>
              <a:t>ｎ＝１８９</a:t>
            </a:r>
            <a:endParaRPr kumimoji="1" lang="ja-JP" altLang="en-US" b="1" dirty="0"/>
          </a:p>
        </p:txBody>
      </p:sp>
    </p:spTree>
    <p:extLst>
      <p:ext uri="{BB962C8B-B14F-4D97-AF65-F5344CB8AC3E}">
        <p14:creationId xmlns:p14="http://schemas.microsoft.com/office/powerpoint/2010/main" val="132230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4BAE0-6769-48A0-B2E2-E384F22E99AA}"/>
              </a:ext>
            </a:extLst>
          </p:cNvPr>
          <p:cNvSpPr>
            <a:spLocks noGrp="1"/>
          </p:cNvSpPr>
          <p:nvPr>
            <p:ph type="title"/>
          </p:nvPr>
        </p:nvSpPr>
        <p:spPr>
          <a:xfrm>
            <a:off x="873747" y="0"/>
            <a:ext cx="7355853" cy="4384262"/>
          </a:xfrm>
        </p:spPr>
        <p:txBody>
          <a:bodyPr>
            <a:normAutofit/>
          </a:bodyPr>
          <a:lstStyle/>
          <a:p>
            <a:pPr algn="ctr"/>
            <a:r>
              <a:rPr kumimoji="1" lang="ja-JP" altLang="en-US" sz="4800" dirty="0"/>
              <a:t>もしも、寸劇のように、</a:t>
            </a:r>
            <a:r>
              <a:rPr lang="ja-JP" altLang="en-US" sz="4800" dirty="0"/>
              <a:t>押し買い業者に、大事な指輪を安く買い取られてしまったら</a:t>
            </a:r>
            <a:br>
              <a:rPr kumimoji="1" lang="en-US" altLang="ja-JP" sz="4800" dirty="0">
                <a:solidFill>
                  <a:srgbClr val="FF0000"/>
                </a:solidFill>
              </a:rPr>
            </a:br>
            <a:r>
              <a:rPr lang="ja-JP" altLang="en-US" sz="4800" dirty="0">
                <a:solidFill>
                  <a:srgbClr val="FF0000"/>
                </a:solidFill>
              </a:rPr>
              <a:t>みなさんは</a:t>
            </a:r>
            <a:br>
              <a:rPr lang="en-US" altLang="ja-JP" sz="4800" dirty="0">
                <a:solidFill>
                  <a:srgbClr val="FF0000"/>
                </a:solidFill>
              </a:rPr>
            </a:br>
            <a:r>
              <a:rPr kumimoji="1" lang="ja-JP" altLang="en-US" sz="4800" dirty="0">
                <a:solidFill>
                  <a:srgbClr val="FF0000"/>
                </a:solidFill>
              </a:rPr>
              <a:t>だれかに相談できますか？</a:t>
            </a:r>
          </a:p>
        </p:txBody>
      </p:sp>
      <p:sp>
        <p:nvSpPr>
          <p:cNvPr id="4" name="スライド番号プレースホルダー 3">
            <a:extLst>
              <a:ext uri="{FF2B5EF4-FFF2-40B4-BE49-F238E27FC236}">
                <a16:creationId xmlns:a16="http://schemas.microsoft.com/office/drawing/2014/main" id="{2C3E0D3C-70AD-4908-B721-691526D30E73}"/>
              </a:ext>
            </a:extLst>
          </p:cNvPr>
          <p:cNvSpPr>
            <a:spLocks noGrp="1"/>
          </p:cNvSpPr>
          <p:nvPr>
            <p:ph type="sldNum" sz="quarter" idx="12"/>
          </p:nvPr>
        </p:nvSpPr>
        <p:spPr/>
        <p:txBody>
          <a:bodyPr/>
          <a:lstStyle/>
          <a:p>
            <a:fld id="{F754F8F3-8B00-4B89-9826-12A01B731B82}" type="slidenum">
              <a:rPr kumimoji="1" lang="ja-JP" altLang="en-US" smtClean="0"/>
              <a:t>11</a:t>
            </a:fld>
            <a:endParaRPr kumimoji="1" lang="ja-JP" altLang="en-US"/>
          </a:p>
        </p:txBody>
      </p:sp>
      <p:pic>
        <p:nvPicPr>
          <p:cNvPr id="8" name="図 7">
            <a:extLst>
              <a:ext uri="{FF2B5EF4-FFF2-40B4-BE49-F238E27FC236}">
                <a16:creationId xmlns:a16="http://schemas.microsoft.com/office/drawing/2014/main" id="{CDF323E2-8C54-4240-BDB8-EBBA2D4E6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330" y="3772140"/>
            <a:ext cx="3129270" cy="2949336"/>
          </a:xfrm>
          <a:prstGeom prst="rect">
            <a:avLst/>
          </a:prstGeom>
        </p:spPr>
      </p:pic>
      <p:pic>
        <p:nvPicPr>
          <p:cNvPr id="9" name="図 8">
            <a:extLst>
              <a:ext uri="{FF2B5EF4-FFF2-40B4-BE49-F238E27FC236}">
                <a16:creationId xmlns:a16="http://schemas.microsoft.com/office/drawing/2014/main" id="{4EA7AF55-608A-4C62-B471-A723A204D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6912">
            <a:off x="6277534" y="4824553"/>
            <a:ext cx="615751" cy="725885"/>
          </a:xfrm>
          <a:prstGeom prst="rect">
            <a:avLst/>
          </a:prstGeom>
        </p:spPr>
      </p:pic>
    </p:spTree>
    <p:extLst>
      <p:ext uri="{BB962C8B-B14F-4D97-AF65-F5344CB8AC3E}">
        <p14:creationId xmlns:p14="http://schemas.microsoft.com/office/powerpoint/2010/main" val="301540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p:nvPr>
            <p:extLst>
              <p:ext uri="{D42A27DB-BD31-4B8C-83A1-F6EECF244321}">
                <p14:modId xmlns:p14="http://schemas.microsoft.com/office/powerpoint/2010/main" val="497283947"/>
              </p:ext>
            </p:extLst>
          </p:nvPr>
        </p:nvGraphicFramePr>
        <p:xfrm>
          <a:off x="-762471" y="16042"/>
          <a:ext cx="962071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F754F8F3-8B00-4B89-9826-12A01B731B82}" type="slidenum">
              <a:rPr kumimoji="1" lang="ja-JP" altLang="en-US" b="1" smtClean="0"/>
              <a:t>12</a:t>
            </a:fld>
            <a:endParaRPr kumimoji="1" lang="ja-JP" altLang="en-US" b="1"/>
          </a:p>
        </p:txBody>
      </p:sp>
      <p:sp>
        <p:nvSpPr>
          <p:cNvPr id="4" name="テキスト ボックス 3">
            <a:extLst>
              <a:ext uri="{FF2B5EF4-FFF2-40B4-BE49-F238E27FC236}">
                <a16:creationId xmlns:a16="http://schemas.microsoft.com/office/drawing/2014/main" id="{DC02DECC-C7A6-45B0-ABE4-C4B85CF1443D}"/>
              </a:ext>
            </a:extLst>
          </p:cNvPr>
          <p:cNvSpPr txBox="1"/>
          <p:nvPr/>
        </p:nvSpPr>
        <p:spPr>
          <a:xfrm>
            <a:off x="997338" y="6522647"/>
            <a:ext cx="7701566" cy="307777"/>
          </a:xfrm>
          <a:prstGeom prst="rect">
            <a:avLst/>
          </a:prstGeom>
          <a:noFill/>
        </p:spPr>
        <p:txBody>
          <a:bodyPr wrap="square" rtlCol="0">
            <a:spAutoFit/>
          </a:bodyPr>
          <a:lstStyle/>
          <a:p>
            <a:r>
              <a:rPr kumimoji="1" lang="ja-JP" altLang="en-US" sz="1400" b="1" dirty="0"/>
              <a:t>東京都生活文化</a:t>
            </a:r>
            <a:r>
              <a:rPr lang="ja-JP" altLang="en-US" sz="1400" b="1" dirty="0"/>
              <a:t>局（</a:t>
            </a:r>
            <a:r>
              <a:rPr lang="en-US" altLang="ja-JP" sz="1400" b="1" dirty="0"/>
              <a:t>2014</a:t>
            </a:r>
            <a:r>
              <a:rPr lang="ja-JP" altLang="en-US" sz="1400" b="1" dirty="0"/>
              <a:t>）「高齢者の消費者被害に関する調査（老人クラブ調査）</a:t>
            </a:r>
            <a:r>
              <a:rPr lang="en-US" altLang="ja-JP" sz="1400" b="1" dirty="0"/>
              <a:t>p.31</a:t>
            </a:r>
            <a:r>
              <a:rPr lang="ja-JP" altLang="en-US" sz="1400" b="1" dirty="0"/>
              <a:t>より作成</a:t>
            </a:r>
            <a:endParaRPr kumimoji="1" lang="en-US" altLang="ja-JP" sz="1400" b="1" dirty="0"/>
          </a:p>
        </p:txBody>
      </p:sp>
    </p:spTree>
    <p:extLst>
      <p:ext uri="{BB962C8B-B14F-4D97-AF65-F5344CB8AC3E}">
        <p14:creationId xmlns:p14="http://schemas.microsoft.com/office/powerpoint/2010/main" val="61426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1938"/>
            <a:ext cx="7886700" cy="1325563"/>
          </a:xfrm>
          <a:noFill/>
        </p:spPr>
        <p:txBody>
          <a:bodyPr>
            <a:normAutofit/>
          </a:bodyPr>
          <a:lstStyle/>
          <a:p>
            <a:pPr algn="ctr"/>
            <a:r>
              <a:rPr lang="ja-JP" altLang="en-US" b="1" dirty="0">
                <a:solidFill>
                  <a:srgbClr val="FF0000"/>
                </a:solidFill>
              </a:rPr>
              <a:t>寸劇の中で</a:t>
            </a:r>
            <a:br>
              <a:rPr lang="en-US" altLang="ja-JP" b="1" dirty="0">
                <a:solidFill>
                  <a:srgbClr val="FF0000"/>
                </a:solidFill>
              </a:rPr>
            </a:br>
            <a:r>
              <a:rPr lang="ja-JP" altLang="en-US" b="1" dirty="0">
                <a:solidFill>
                  <a:srgbClr val="FF0000"/>
                </a:solidFill>
              </a:rPr>
              <a:t>だれが悪いでしょうか？</a:t>
            </a:r>
            <a:endParaRPr kumimoji="1" lang="ja-JP" altLang="en-US" b="1" dirty="0">
              <a:solidFill>
                <a:srgbClr val="FF0000"/>
              </a:solidFill>
            </a:endParaRPr>
          </a:p>
        </p:txBody>
      </p:sp>
      <p:sp>
        <p:nvSpPr>
          <p:cNvPr id="3" name="コンテンツ プレースホルダー 2"/>
          <p:cNvSpPr>
            <a:spLocks noGrp="1"/>
          </p:cNvSpPr>
          <p:nvPr>
            <p:ph idx="1"/>
          </p:nvPr>
        </p:nvSpPr>
        <p:spPr>
          <a:xfrm>
            <a:off x="628650" y="2005013"/>
            <a:ext cx="8272463" cy="4351338"/>
          </a:xfrm>
        </p:spPr>
        <p:txBody>
          <a:bodyPr>
            <a:normAutofit fontScale="85000" lnSpcReduction="10000"/>
          </a:bodyPr>
          <a:lstStyle/>
          <a:p>
            <a:pPr marL="0" indent="0">
              <a:buNone/>
            </a:pPr>
            <a:r>
              <a:rPr kumimoji="1" lang="ja-JP" altLang="en-US" sz="7200" b="1" dirty="0"/>
              <a:t>　①</a:t>
            </a:r>
            <a:r>
              <a:rPr lang="ja-JP" altLang="en-US" sz="7200" b="1" dirty="0"/>
              <a:t>悪質業者</a:t>
            </a:r>
            <a:endParaRPr lang="en-US" altLang="ja-JP" sz="7200" b="1" dirty="0"/>
          </a:p>
          <a:p>
            <a:pPr marL="0" indent="0">
              <a:buNone/>
            </a:pPr>
            <a:endParaRPr kumimoji="1" lang="en-US" altLang="ja-JP" sz="7200" b="1" dirty="0"/>
          </a:p>
          <a:p>
            <a:pPr marL="0" indent="0">
              <a:buNone/>
            </a:pPr>
            <a:r>
              <a:rPr lang="ja-JP" altLang="en-US" sz="7200" b="1" dirty="0"/>
              <a:t>　②消費者（　　　　　　　）</a:t>
            </a:r>
            <a:endParaRPr lang="en-US" altLang="ja-JP" sz="7200" b="1" dirty="0"/>
          </a:p>
          <a:p>
            <a:pPr marL="0" indent="0">
              <a:buNone/>
            </a:pPr>
            <a:endParaRPr lang="en-US" altLang="ja-JP" sz="7200" b="1" dirty="0"/>
          </a:p>
          <a:p>
            <a:pPr marL="0" indent="0">
              <a:buNone/>
            </a:pPr>
            <a:r>
              <a:rPr kumimoji="1" lang="ja-JP" altLang="en-US" sz="7200" b="1" dirty="0"/>
              <a:t>　③両方悪い</a:t>
            </a:r>
          </a:p>
        </p:txBody>
      </p:sp>
      <p:sp>
        <p:nvSpPr>
          <p:cNvPr id="4" name="スライド番号プレースホルダー 3"/>
          <p:cNvSpPr>
            <a:spLocks noGrp="1"/>
          </p:cNvSpPr>
          <p:nvPr>
            <p:ph type="sldNum" sz="quarter" idx="12"/>
          </p:nvPr>
        </p:nvSpPr>
        <p:spPr/>
        <p:txBody>
          <a:bodyPr/>
          <a:lstStyle/>
          <a:p>
            <a:fld id="{F754F8F3-8B00-4B89-9826-12A01B731B82}" type="slidenum">
              <a:rPr kumimoji="1" lang="ja-JP" altLang="en-US" b="1" smtClean="0"/>
              <a:t>13</a:t>
            </a:fld>
            <a:endParaRPr kumimoji="1" lang="ja-JP" altLang="en-US" b="1"/>
          </a:p>
        </p:txBody>
      </p:sp>
      <p:sp>
        <p:nvSpPr>
          <p:cNvPr id="5" name="テキスト ボックス 4"/>
          <p:cNvSpPr txBox="1"/>
          <p:nvPr/>
        </p:nvSpPr>
        <p:spPr>
          <a:xfrm>
            <a:off x="4764880" y="3110300"/>
            <a:ext cx="3929062" cy="1502976"/>
          </a:xfrm>
          <a:prstGeom prst="rect">
            <a:avLst/>
          </a:prstGeom>
          <a:noFill/>
        </p:spPr>
        <p:txBody>
          <a:bodyPr wrap="square" rtlCol="0">
            <a:spAutoFit/>
          </a:bodyPr>
          <a:lstStyle/>
          <a:p>
            <a:pPr>
              <a:lnSpc>
                <a:spcPts val="5500"/>
              </a:lnSpc>
            </a:pPr>
            <a:r>
              <a:rPr kumimoji="1" lang="ja-JP" altLang="en-US" sz="5400" b="1" dirty="0"/>
              <a:t>寸劇の中の　おばあさん　</a:t>
            </a:r>
          </a:p>
        </p:txBody>
      </p:sp>
      <p:sp>
        <p:nvSpPr>
          <p:cNvPr id="8" name="楕円 7">
            <a:extLst>
              <a:ext uri="{FF2B5EF4-FFF2-40B4-BE49-F238E27FC236}">
                <a16:creationId xmlns:a16="http://schemas.microsoft.com/office/drawing/2014/main" id="{CE4B68D8-385D-4B21-A860-BFBB873C688F}"/>
              </a:ext>
            </a:extLst>
          </p:cNvPr>
          <p:cNvSpPr/>
          <p:nvPr/>
        </p:nvSpPr>
        <p:spPr>
          <a:xfrm>
            <a:off x="628650" y="1449690"/>
            <a:ext cx="5036695" cy="1949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爆発: 8 pt 5">
            <a:extLst>
              <a:ext uri="{FF2B5EF4-FFF2-40B4-BE49-F238E27FC236}">
                <a16:creationId xmlns:a16="http://schemas.microsoft.com/office/drawing/2014/main" id="{6F8AFADA-D9CF-4CD6-8CAE-53630B146E7B}"/>
              </a:ext>
            </a:extLst>
          </p:cNvPr>
          <p:cNvSpPr/>
          <p:nvPr/>
        </p:nvSpPr>
        <p:spPr>
          <a:xfrm>
            <a:off x="0" y="-704537"/>
            <a:ext cx="9458793" cy="8079698"/>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FF0000"/>
                </a:solidFill>
              </a:rPr>
              <a:t>悪いのは</a:t>
            </a:r>
            <a:r>
              <a:rPr kumimoji="1" lang="en-US" altLang="ja-JP" sz="6000" b="1" dirty="0">
                <a:solidFill>
                  <a:srgbClr val="FF0000"/>
                </a:solidFill>
              </a:rPr>
              <a:t>100</a:t>
            </a:r>
            <a:r>
              <a:rPr kumimoji="1" lang="ja-JP" altLang="en-US" sz="6000" b="1" dirty="0">
                <a:solidFill>
                  <a:srgbClr val="FF0000"/>
                </a:solidFill>
              </a:rPr>
              <a:t>％</a:t>
            </a:r>
            <a:endParaRPr kumimoji="1" lang="en-US" altLang="ja-JP" sz="6000" b="1" dirty="0">
              <a:solidFill>
                <a:srgbClr val="FF0000"/>
              </a:solidFill>
            </a:endParaRPr>
          </a:p>
          <a:p>
            <a:pPr algn="ctr"/>
            <a:r>
              <a:rPr kumimoji="1" lang="ja-JP" altLang="en-US" sz="6000" b="1" dirty="0">
                <a:solidFill>
                  <a:srgbClr val="FF0000"/>
                </a:solidFill>
              </a:rPr>
              <a:t>悪質業者！</a:t>
            </a:r>
          </a:p>
        </p:txBody>
      </p:sp>
    </p:spTree>
    <p:extLst>
      <p:ext uri="{BB962C8B-B14F-4D97-AF65-F5344CB8AC3E}">
        <p14:creationId xmlns:p14="http://schemas.microsoft.com/office/powerpoint/2010/main" val="11318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953" y="101050"/>
            <a:ext cx="8298441" cy="1325563"/>
          </a:xfrm>
        </p:spPr>
        <p:txBody>
          <a:bodyPr>
            <a:normAutofit/>
          </a:bodyPr>
          <a:lstStyle/>
          <a:p>
            <a:r>
              <a:rPr kumimoji="1" lang="ja-JP" altLang="en-US" sz="5400" b="1" dirty="0">
                <a:solidFill>
                  <a:srgbClr val="FF0000"/>
                </a:solidFill>
              </a:rPr>
              <a:t>被害にあったら相談しよう！</a:t>
            </a:r>
          </a:p>
        </p:txBody>
      </p:sp>
      <p:sp>
        <p:nvSpPr>
          <p:cNvPr id="3" name="コンテンツ プレースホルダー 2"/>
          <p:cNvSpPr>
            <a:spLocks noGrp="1"/>
          </p:cNvSpPr>
          <p:nvPr>
            <p:ph idx="1"/>
          </p:nvPr>
        </p:nvSpPr>
        <p:spPr>
          <a:xfrm>
            <a:off x="381606" y="1338751"/>
            <a:ext cx="8380788" cy="4891059"/>
          </a:xfrm>
        </p:spPr>
        <p:txBody>
          <a:bodyPr>
            <a:normAutofit/>
          </a:bodyPr>
          <a:lstStyle/>
          <a:p>
            <a:pPr marL="0" indent="0">
              <a:buNone/>
            </a:pPr>
            <a:r>
              <a:rPr lang="en-US" altLang="ja-JP" sz="3600" b="1" dirty="0"/>
              <a:t>‣</a:t>
            </a:r>
            <a:r>
              <a:rPr lang="ja-JP" altLang="en-US" sz="3600" b="1" dirty="0"/>
              <a:t>悪いのは悪質業者なので、自分を責める必要はありません</a:t>
            </a:r>
            <a:endParaRPr lang="en-US" altLang="ja-JP" sz="3600" b="1" dirty="0"/>
          </a:p>
          <a:p>
            <a:pPr marL="0" indent="0">
              <a:buNone/>
            </a:pPr>
            <a:endParaRPr lang="en-US" altLang="ja-JP" sz="3600" b="1" dirty="0"/>
          </a:p>
          <a:p>
            <a:pPr marL="0" indent="0">
              <a:buNone/>
            </a:pPr>
            <a:r>
              <a:rPr lang="en-US" altLang="ja-JP" sz="3600" b="1" dirty="0"/>
              <a:t>‣</a:t>
            </a:r>
            <a:r>
              <a:rPr lang="ja-JP" altLang="en-US" sz="3600" b="1" dirty="0"/>
              <a:t>相談しないと、カモにされて二次被害につながることもあります</a:t>
            </a:r>
            <a:endParaRPr lang="en-US" altLang="ja-JP" sz="3600" b="1" dirty="0"/>
          </a:p>
          <a:p>
            <a:pPr marL="0" indent="0">
              <a:buNone/>
            </a:pPr>
            <a:endParaRPr kumimoji="1" lang="en-US" altLang="ja-JP" sz="1800" b="1"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305" y="3784280"/>
            <a:ext cx="2811089" cy="2568633"/>
          </a:xfrm>
          <a:prstGeom prst="rect">
            <a:avLst/>
          </a:prstGeom>
        </p:spPr>
      </p:pic>
      <p:sp>
        <p:nvSpPr>
          <p:cNvPr id="5" name="スライド番号プレースホルダー 4"/>
          <p:cNvSpPr>
            <a:spLocks noGrp="1"/>
          </p:cNvSpPr>
          <p:nvPr>
            <p:ph type="sldNum" sz="quarter" idx="12"/>
          </p:nvPr>
        </p:nvSpPr>
        <p:spPr/>
        <p:txBody>
          <a:bodyPr/>
          <a:lstStyle/>
          <a:p>
            <a:fld id="{F754F8F3-8B00-4B89-9826-12A01B731B82}" type="slidenum">
              <a:rPr kumimoji="1" lang="ja-JP" altLang="en-US" b="1" smtClean="0"/>
              <a:t>14</a:t>
            </a:fld>
            <a:endParaRPr kumimoji="1" lang="ja-JP" altLang="en-US" b="1"/>
          </a:p>
        </p:txBody>
      </p:sp>
      <p:sp>
        <p:nvSpPr>
          <p:cNvPr id="6" name="テキスト ボックス 5">
            <a:extLst>
              <a:ext uri="{FF2B5EF4-FFF2-40B4-BE49-F238E27FC236}">
                <a16:creationId xmlns:a16="http://schemas.microsoft.com/office/drawing/2014/main" id="{0A55AC7F-A21B-422B-826A-4906C65E041E}"/>
              </a:ext>
            </a:extLst>
          </p:cNvPr>
          <p:cNvSpPr txBox="1"/>
          <p:nvPr/>
        </p:nvSpPr>
        <p:spPr>
          <a:xfrm>
            <a:off x="381606" y="4779389"/>
            <a:ext cx="5569699" cy="1865126"/>
          </a:xfrm>
          <a:prstGeom prst="rect">
            <a:avLst/>
          </a:prstGeom>
          <a:noFill/>
        </p:spPr>
        <p:txBody>
          <a:bodyPr wrap="square" rtlCol="0">
            <a:spAutoFit/>
          </a:bodyPr>
          <a:lstStyle/>
          <a:p>
            <a:pPr lvl="0">
              <a:lnSpc>
                <a:spcPct val="90000"/>
              </a:lnSpc>
              <a:spcBef>
                <a:spcPts val="1000"/>
              </a:spcBef>
            </a:pPr>
            <a:r>
              <a:rPr lang="en-US" altLang="ja-JP" sz="3600" b="1" dirty="0">
                <a:solidFill>
                  <a:prstClr val="black"/>
                </a:solidFill>
              </a:rPr>
              <a:t>‣</a:t>
            </a:r>
            <a:r>
              <a:rPr lang="ja-JP" altLang="en-US" sz="3600" b="1" dirty="0">
                <a:solidFill>
                  <a:prstClr val="black"/>
                </a:solidFill>
              </a:rPr>
              <a:t>相談することで、情報が集まり、他の人の被害を防ぐことができます</a:t>
            </a:r>
          </a:p>
          <a:p>
            <a:endParaRPr kumimoji="1" lang="ja-JP" altLang="en-US" dirty="0"/>
          </a:p>
        </p:txBody>
      </p:sp>
    </p:spTree>
    <p:extLst>
      <p:ext uri="{BB962C8B-B14F-4D97-AF65-F5344CB8AC3E}">
        <p14:creationId xmlns:p14="http://schemas.microsoft.com/office/powerpoint/2010/main" val="200847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b="1" dirty="0">
                <a:solidFill>
                  <a:srgbClr val="FF0000"/>
                </a:solidFill>
              </a:rPr>
              <a:t>１８８（いやや）</a:t>
            </a:r>
            <a:r>
              <a:rPr lang="ja-JP" altLang="en-US" sz="6000" b="1" dirty="0"/>
              <a:t>とは</a:t>
            </a:r>
            <a:endParaRPr kumimoji="1" lang="ja-JP" altLang="en-US" sz="6000" b="1" dirty="0"/>
          </a:p>
        </p:txBody>
      </p:sp>
      <p:sp>
        <p:nvSpPr>
          <p:cNvPr id="3" name="コンテンツ プレースホルダー 2"/>
          <p:cNvSpPr>
            <a:spLocks noGrp="1"/>
          </p:cNvSpPr>
          <p:nvPr>
            <p:ph idx="1"/>
          </p:nvPr>
        </p:nvSpPr>
        <p:spPr>
          <a:xfrm>
            <a:off x="628650" y="1908752"/>
            <a:ext cx="7886700" cy="4351338"/>
          </a:xfrm>
        </p:spPr>
        <p:txBody>
          <a:bodyPr>
            <a:normAutofit/>
          </a:bodyPr>
          <a:lstStyle/>
          <a:p>
            <a:r>
              <a:rPr kumimoji="1" lang="ja-JP" altLang="en-US" sz="3600" b="1" dirty="0"/>
              <a:t>消費者ホットライン</a:t>
            </a:r>
            <a:endParaRPr kumimoji="1" lang="en-US" altLang="ja-JP" sz="3600" b="1" dirty="0"/>
          </a:p>
          <a:p>
            <a:endParaRPr kumimoji="1" lang="en-US" altLang="ja-JP" sz="3600" b="1" dirty="0"/>
          </a:p>
          <a:p>
            <a:r>
              <a:rPr lang="ja-JP" altLang="en-US" sz="3600" b="1" dirty="0"/>
              <a:t>近くの消費生活センターにつながる</a:t>
            </a:r>
            <a:endParaRPr lang="en-US" altLang="ja-JP" sz="3600" b="1" dirty="0"/>
          </a:p>
          <a:p>
            <a:endParaRPr lang="en-US" altLang="ja-JP" sz="3600" b="1" dirty="0"/>
          </a:p>
          <a:p>
            <a:r>
              <a:rPr kumimoji="1" lang="ja-JP" altLang="en-US" sz="3600" b="1" dirty="0"/>
              <a:t>「いやや！泣き寝入り」で覚える</a:t>
            </a:r>
            <a:endParaRPr kumimoji="1" lang="en-US" altLang="ja-JP" sz="3600" b="1" dirty="0"/>
          </a:p>
          <a:p>
            <a:endParaRPr kumimoji="1" lang="ja-JP" altLang="en-US" sz="3600" b="1" dirty="0"/>
          </a:p>
        </p:txBody>
      </p:sp>
      <p:sp>
        <p:nvSpPr>
          <p:cNvPr id="4" name="スライド番号プレースホルダー 3"/>
          <p:cNvSpPr>
            <a:spLocks noGrp="1"/>
          </p:cNvSpPr>
          <p:nvPr>
            <p:ph type="sldNum" sz="quarter" idx="12"/>
          </p:nvPr>
        </p:nvSpPr>
        <p:spPr/>
        <p:txBody>
          <a:bodyPr/>
          <a:lstStyle/>
          <a:p>
            <a:fld id="{F754F8F3-8B00-4B89-9826-12A01B731B82}" type="slidenum">
              <a:rPr kumimoji="1" lang="ja-JP" altLang="en-US" b="1" smtClean="0"/>
              <a:t>15</a:t>
            </a:fld>
            <a:endParaRPr kumimoji="1" lang="ja-JP" altLang="en-US" b="1"/>
          </a:p>
        </p:txBody>
      </p:sp>
    </p:spTree>
    <p:extLst>
      <p:ext uri="{BB962C8B-B14F-4D97-AF65-F5344CB8AC3E}">
        <p14:creationId xmlns:p14="http://schemas.microsoft.com/office/powerpoint/2010/main" val="388928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468" y="611333"/>
            <a:ext cx="8083088" cy="1214292"/>
          </a:xfrm>
        </p:spPr>
        <p:txBody>
          <a:bodyPr>
            <a:noAutofit/>
          </a:bodyPr>
          <a:lstStyle/>
          <a:p>
            <a:r>
              <a:rPr lang="ja-JP" altLang="en-US" b="1" dirty="0">
                <a:solidFill>
                  <a:srgbClr val="FF0000"/>
                </a:solidFill>
              </a:rPr>
              <a:t>１８８に実際にかけてみましょう！</a:t>
            </a:r>
            <a:br>
              <a:rPr lang="ja-JP" altLang="en-US" b="1" dirty="0">
                <a:solidFill>
                  <a:srgbClr val="FF0000"/>
                </a:solidFill>
              </a:rPr>
            </a:br>
            <a:endParaRPr kumimoji="1" lang="ja-JP" altLang="en-US" b="1" dirty="0"/>
          </a:p>
        </p:txBody>
      </p:sp>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b="1" smtClean="0"/>
              <a:t>16</a:t>
            </a:fld>
            <a:endParaRPr kumimoji="1" lang="ja-JP" altLang="en-US" b="1"/>
          </a:p>
        </p:txBody>
      </p:sp>
      <p:sp>
        <p:nvSpPr>
          <p:cNvPr id="6" name="コンテンツ プレースホルダー 5">
            <a:extLst>
              <a:ext uri="{FF2B5EF4-FFF2-40B4-BE49-F238E27FC236}">
                <a16:creationId xmlns:a16="http://schemas.microsoft.com/office/drawing/2014/main" id="{4D0380A0-C8E5-4112-AF8C-D28363A3115F}"/>
              </a:ext>
            </a:extLst>
          </p:cNvPr>
          <p:cNvSpPr>
            <a:spLocks noGrp="1"/>
          </p:cNvSpPr>
          <p:nvPr>
            <p:ph idx="1"/>
          </p:nvPr>
        </p:nvSpPr>
        <p:spPr/>
        <p:txBody>
          <a:bodyPr/>
          <a:lstStyle/>
          <a:p>
            <a:endParaRPr lang="ja-JP" altLang="en-US"/>
          </a:p>
        </p:txBody>
      </p:sp>
      <p:pic>
        <p:nvPicPr>
          <p:cNvPr id="1026" name="Picture 2" descr="スマートフォンのイラスト">
            <a:extLst>
              <a:ext uri="{FF2B5EF4-FFF2-40B4-BE49-F238E27FC236}">
                <a16:creationId xmlns:a16="http://schemas.microsoft.com/office/drawing/2014/main" id="{18F30E16-7EB8-4D87-A9E1-00EA28DD0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437" y="1322967"/>
            <a:ext cx="3468604" cy="521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304" y="180706"/>
            <a:ext cx="7236185" cy="6677294"/>
          </a:xfrm>
        </p:spPr>
      </p:pic>
      <p:sp>
        <p:nvSpPr>
          <p:cNvPr id="2" name="スライド番号プレースホルダー 1"/>
          <p:cNvSpPr>
            <a:spLocks noGrp="1"/>
          </p:cNvSpPr>
          <p:nvPr>
            <p:ph type="sldNum" sz="quarter" idx="12"/>
          </p:nvPr>
        </p:nvSpPr>
        <p:spPr/>
        <p:txBody>
          <a:bodyPr/>
          <a:lstStyle/>
          <a:p>
            <a:fld id="{F754F8F3-8B00-4B89-9826-12A01B731B82}" type="slidenum">
              <a:rPr kumimoji="1" lang="ja-JP" altLang="en-US" smtClean="0"/>
              <a:t>17</a:t>
            </a:fld>
            <a:endParaRPr kumimoji="1" lang="ja-JP" altLang="en-US"/>
          </a:p>
        </p:txBody>
      </p:sp>
    </p:spTree>
    <p:extLst>
      <p:ext uri="{BB962C8B-B14F-4D97-AF65-F5344CB8AC3E}">
        <p14:creationId xmlns:p14="http://schemas.microsoft.com/office/powerpoint/2010/main" val="373230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9011" y="453648"/>
            <a:ext cx="8345978" cy="2689805"/>
          </a:xfrm>
          <a:ln w="38100" cap="sq">
            <a:solidFill>
              <a:srgbClr val="FF0000"/>
            </a:solidFill>
            <a:bevel/>
          </a:ln>
        </p:spPr>
        <p:txBody>
          <a:bodyPr>
            <a:noAutofit/>
          </a:bodyPr>
          <a:lstStyle/>
          <a:p>
            <a:r>
              <a:rPr lang="ja-JP" altLang="en-US" sz="5400" b="1" dirty="0"/>
              <a:t>悪質商法にひ</a:t>
            </a:r>
            <a:r>
              <a:rPr kumimoji="1" lang="ja-JP" altLang="en-US" sz="5400" b="1" dirty="0"/>
              <a:t>っかからないための予防策</a:t>
            </a:r>
            <a:r>
              <a:rPr lang="ja-JP" altLang="en-US" sz="5400" b="1" dirty="0"/>
              <a:t>として、どんなことをしていますか？</a:t>
            </a:r>
            <a:endParaRPr kumimoji="1" lang="ja-JP" altLang="en-US" sz="5400" b="1" dirty="0"/>
          </a:p>
        </p:txBody>
      </p:sp>
      <p:sp>
        <p:nvSpPr>
          <p:cNvPr id="3" name="コンテンツ プレースホルダー 2"/>
          <p:cNvSpPr>
            <a:spLocks noGrp="1"/>
          </p:cNvSpPr>
          <p:nvPr>
            <p:ph idx="1"/>
          </p:nvPr>
        </p:nvSpPr>
        <p:spPr>
          <a:xfrm>
            <a:off x="665018" y="3792221"/>
            <a:ext cx="5085333" cy="2053244"/>
          </a:xfrm>
        </p:spPr>
        <p:txBody>
          <a:bodyPr>
            <a:noAutofit/>
          </a:bodyPr>
          <a:lstStyle/>
          <a:p>
            <a:pPr marL="0" indent="0">
              <a:buNone/>
            </a:pPr>
            <a:r>
              <a:rPr kumimoji="1" lang="ja-JP" altLang="en-US" sz="4000" b="1" dirty="0"/>
              <a:t>自分で気を付けていることを周りの人と話し合ってみましょう！</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805" y="3441469"/>
            <a:ext cx="2838173" cy="2987551"/>
          </a:xfrm>
          <a:prstGeom prst="rect">
            <a:avLst/>
          </a:prstGeom>
        </p:spPr>
      </p:pic>
      <p:sp>
        <p:nvSpPr>
          <p:cNvPr id="5" name="スライド番号プレースホルダー 4"/>
          <p:cNvSpPr>
            <a:spLocks noGrp="1"/>
          </p:cNvSpPr>
          <p:nvPr>
            <p:ph type="sldNum" sz="quarter" idx="12"/>
          </p:nvPr>
        </p:nvSpPr>
        <p:spPr/>
        <p:txBody>
          <a:bodyPr/>
          <a:lstStyle/>
          <a:p>
            <a:fld id="{F754F8F3-8B00-4B89-9826-12A01B731B82}" type="slidenum">
              <a:rPr kumimoji="1" lang="ja-JP" altLang="en-US" b="1" smtClean="0"/>
              <a:t>18</a:t>
            </a:fld>
            <a:endParaRPr kumimoji="1" lang="ja-JP" altLang="en-US" b="1"/>
          </a:p>
        </p:txBody>
      </p:sp>
    </p:spTree>
    <p:extLst>
      <p:ext uri="{BB962C8B-B14F-4D97-AF65-F5344CB8AC3E}">
        <p14:creationId xmlns:p14="http://schemas.microsoft.com/office/powerpoint/2010/main" val="26040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767" y="581942"/>
            <a:ext cx="8439936" cy="1325563"/>
          </a:xfrm>
        </p:spPr>
        <p:txBody>
          <a:bodyPr>
            <a:noAutofit/>
          </a:bodyPr>
          <a:lstStyle/>
          <a:p>
            <a:r>
              <a:rPr lang="ja-JP" altLang="en-US" b="1" dirty="0"/>
              <a:t>悪質商法にひ</a:t>
            </a:r>
            <a:r>
              <a:rPr kumimoji="1" lang="ja-JP" altLang="en-US" b="1" dirty="0"/>
              <a:t>っかからないための予防策</a:t>
            </a:r>
          </a:p>
        </p:txBody>
      </p:sp>
      <p:sp>
        <p:nvSpPr>
          <p:cNvPr id="3" name="コンテンツ プレースホルダー 2"/>
          <p:cNvSpPr>
            <a:spLocks noGrp="1"/>
          </p:cNvSpPr>
          <p:nvPr>
            <p:ph idx="1"/>
          </p:nvPr>
        </p:nvSpPr>
        <p:spPr>
          <a:xfrm>
            <a:off x="628649" y="2187575"/>
            <a:ext cx="8194839" cy="4351338"/>
          </a:xfrm>
        </p:spPr>
        <p:txBody>
          <a:bodyPr>
            <a:normAutofit/>
          </a:bodyPr>
          <a:lstStyle/>
          <a:p>
            <a:pPr marL="0" indent="0">
              <a:buNone/>
            </a:pPr>
            <a:r>
              <a:rPr kumimoji="1" lang="ja-JP" altLang="en-US" sz="4000" b="1" dirty="0"/>
              <a:t>①</a:t>
            </a:r>
            <a:r>
              <a:rPr kumimoji="1" lang="ja-JP" altLang="en-US" sz="4000" b="1" dirty="0">
                <a:solidFill>
                  <a:srgbClr val="FF0000"/>
                </a:solidFill>
              </a:rPr>
              <a:t>悪質商法の手口を知る</a:t>
            </a:r>
            <a:endParaRPr kumimoji="1" lang="en-US" altLang="ja-JP" sz="4000" b="1" dirty="0">
              <a:solidFill>
                <a:srgbClr val="FF0000"/>
              </a:solidFill>
            </a:endParaRPr>
          </a:p>
          <a:p>
            <a:pPr marL="0" indent="0">
              <a:buNone/>
            </a:pPr>
            <a:endParaRPr kumimoji="1" lang="en-US" altLang="ja-JP" sz="4000" b="1" dirty="0"/>
          </a:p>
          <a:p>
            <a:pPr marL="0" indent="0">
              <a:buNone/>
            </a:pPr>
            <a:r>
              <a:rPr lang="ja-JP" altLang="en-US" sz="4000" b="1" dirty="0"/>
              <a:t>②</a:t>
            </a:r>
            <a:r>
              <a:rPr lang="ja-JP" altLang="en-US" sz="4000" b="1" dirty="0">
                <a:solidFill>
                  <a:srgbClr val="FF0000"/>
                </a:solidFill>
              </a:rPr>
              <a:t>知ったことを人に伝える</a:t>
            </a:r>
            <a:endParaRPr lang="en-US" altLang="ja-JP" sz="4000" b="1" dirty="0">
              <a:solidFill>
                <a:srgbClr val="FF0000"/>
              </a:solidFill>
            </a:endParaRPr>
          </a:p>
          <a:p>
            <a:pPr marL="0" indent="0">
              <a:buNone/>
            </a:pPr>
            <a:endParaRPr lang="en-US" altLang="ja-JP" sz="4000" b="1" dirty="0"/>
          </a:p>
          <a:p>
            <a:pPr marL="0" indent="0">
              <a:buNone/>
            </a:pPr>
            <a:r>
              <a:rPr kumimoji="1" lang="ja-JP" altLang="en-US" sz="4000" b="1" dirty="0"/>
              <a:t>③</a:t>
            </a:r>
            <a:r>
              <a:rPr kumimoji="1" lang="ja-JP" altLang="en-US" sz="4000" b="1" dirty="0">
                <a:solidFill>
                  <a:srgbClr val="FF0000"/>
                </a:solidFill>
              </a:rPr>
              <a:t>家族や地域の人と、日頃から連絡　　　　</a:t>
            </a:r>
            <a:endParaRPr lang="en-US" altLang="ja-JP" sz="4000" b="1" dirty="0">
              <a:solidFill>
                <a:srgbClr val="FF0000"/>
              </a:solidFill>
            </a:endParaRPr>
          </a:p>
          <a:p>
            <a:pPr marL="0" indent="0">
              <a:buNone/>
            </a:pPr>
            <a:r>
              <a:rPr kumimoji="1" lang="ja-JP" altLang="en-US" sz="4000" b="1" dirty="0">
                <a:solidFill>
                  <a:srgbClr val="FF0000"/>
                </a:solidFill>
              </a:rPr>
              <a:t>　をとる</a:t>
            </a:r>
            <a:endParaRPr kumimoji="1" lang="en-US" altLang="ja-JP" sz="4000" b="1" dirty="0">
              <a:solidFill>
                <a:srgbClr val="FF0000"/>
              </a:solidFill>
            </a:endParaRPr>
          </a:p>
          <a:p>
            <a:endParaRPr kumimoji="1" lang="ja-JP" altLang="en-US" sz="4000" b="1" dirty="0"/>
          </a:p>
        </p:txBody>
      </p:sp>
      <p:sp>
        <p:nvSpPr>
          <p:cNvPr id="4" name="スライド番号プレースホルダー 3"/>
          <p:cNvSpPr>
            <a:spLocks noGrp="1"/>
          </p:cNvSpPr>
          <p:nvPr>
            <p:ph type="sldNum" sz="quarter" idx="12"/>
          </p:nvPr>
        </p:nvSpPr>
        <p:spPr/>
        <p:txBody>
          <a:bodyPr/>
          <a:lstStyle/>
          <a:p>
            <a:fld id="{F754F8F3-8B00-4B89-9826-12A01B731B82}" type="slidenum">
              <a:rPr kumimoji="1" lang="ja-JP" altLang="en-US" b="1" smtClean="0"/>
              <a:t>19</a:t>
            </a:fld>
            <a:endParaRPr kumimoji="1" lang="ja-JP" altLang="en-US" b="1"/>
          </a:p>
        </p:txBody>
      </p:sp>
    </p:spTree>
    <p:extLst>
      <p:ext uri="{BB962C8B-B14F-4D97-AF65-F5344CB8AC3E}">
        <p14:creationId xmlns:p14="http://schemas.microsoft.com/office/powerpoint/2010/main" val="162480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82805"/>
            <a:ext cx="8034088" cy="1338348"/>
          </a:xfrm>
        </p:spPr>
        <p:txBody>
          <a:bodyPr>
            <a:normAutofit/>
          </a:bodyPr>
          <a:lstStyle/>
          <a:p>
            <a:pPr algn="ctr"/>
            <a:r>
              <a:rPr lang="ja-JP" altLang="en-US" b="1" dirty="0">
                <a:solidFill>
                  <a:srgbClr val="FF0000"/>
                </a:solidFill>
              </a:rPr>
              <a:t>だれでもカルタ～悪質商法版～ルール</a:t>
            </a:r>
            <a:endParaRPr kumimoji="1" lang="ja-JP" altLang="en-US" b="1" dirty="0">
              <a:solidFill>
                <a:srgbClr val="FF0000"/>
              </a:solidFill>
            </a:endParaRPr>
          </a:p>
        </p:txBody>
      </p:sp>
      <p:sp>
        <p:nvSpPr>
          <p:cNvPr id="3" name="コンテンツ プレースホルダー 2"/>
          <p:cNvSpPr>
            <a:spLocks noGrp="1"/>
          </p:cNvSpPr>
          <p:nvPr>
            <p:ph idx="1"/>
          </p:nvPr>
        </p:nvSpPr>
        <p:spPr>
          <a:xfrm>
            <a:off x="628650" y="1628516"/>
            <a:ext cx="7886700" cy="4946679"/>
          </a:xfrm>
        </p:spPr>
        <p:txBody>
          <a:bodyPr>
            <a:normAutofit fontScale="92500" lnSpcReduction="10000"/>
          </a:bodyPr>
          <a:lstStyle/>
          <a:p>
            <a:pPr marL="0" indent="0">
              <a:buNone/>
            </a:pPr>
            <a:r>
              <a:rPr lang="en-US" altLang="ja-JP" sz="4800" b="1" dirty="0"/>
              <a:t>※</a:t>
            </a:r>
            <a:r>
              <a:rPr lang="ja-JP" altLang="en-US" sz="4800" b="1" dirty="0"/>
              <a:t>　頭文字が同じものがあるので、読み札の内容に集中して絵札を取る</a:t>
            </a:r>
            <a:endParaRPr lang="en-US" altLang="ja-JP" sz="4800" b="1" dirty="0"/>
          </a:p>
          <a:p>
            <a:pPr marL="0" indent="0">
              <a:buNone/>
            </a:pPr>
            <a:endParaRPr lang="en-US" altLang="ja-JP" sz="4800" b="1" dirty="0"/>
          </a:p>
          <a:p>
            <a:pPr marL="0" indent="0">
              <a:buNone/>
            </a:pPr>
            <a:r>
              <a:rPr kumimoji="1" lang="en-US" altLang="ja-JP" sz="4800" b="1" dirty="0"/>
              <a:t>※</a:t>
            </a:r>
            <a:r>
              <a:rPr kumimoji="1" lang="ja-JP" altLang="en-US" sz="4800" b="1" dirty="0"/>
              <a:t>　お手付きは一回休み</a:t>
            </a:r>
            <a:endParaRPr kumimoji="1" lang="en-US" altLang="ja-JP" sz="4800" b="1" dirty="0"/>
          </a:p>
          <a:p>
            <a:pPr marL="0" indent="0">
              <a:buNone/>
            </a:pPr>
            <a:endParaRPr kumimoji="1" lang="en-US" altLang="ja-JP" sz="4800" b="1" dirty="0"/>
          </a:p>
          <a:p>
            <a:pPr marL="0" indent="0">
              <a:buNone/>
            </a:pPr>
            <a:r>
              <a:rPr lang="en-US" altLang="ja-JP" sz="4800" b="1" dirty="0"/>
              <a:t>※</a:t>
            </a:r>
            <a:r>
              <a:rPr lang="ja-JP" altLang="en-US" sz="4800" b="1" dirty="0"/>
              <a:t>　絵札を取るときは「ハイ！」と言ってから取る</a:t>
            </a:r>
            <a:endParaRPr kumimoji="1" lang="ja-JP" altLang="en-US" sz="4800" b="1" dirty="0"/>
          </a:p>
        </p:txBody>
      </p:sp>
      <p:sp>
        <p:nvSpPr>
          <p:cNvPr id="4" name="スライド番号プレースホルダー 3"/>
          <p:cNvSpPr>
            <a:spLocks noGrp="1"/>
          </p:cNvSpPr>
          <p:nvPr>
            <p:ph type="sldNum" sz="quarter" idx="12"/>
          </p:nvPr>
        </p:nvSpPr>
        <p:spPr/>
        <p:txBody>
          <a:bodyPr/>
          <a:lstStyle/>
          <a:p>
            <a:fld id="{F754F8F3-8B00-4B89-9826-12A01B731B82}" type="slidenum">
              <a:rPr kumimoji="1" lang="ja-JP" altLang="en-US" b="1" smtClean="0"/>
              <a:t>2</a:t>
            </a:fld>
            <a:endParaRPr kumimoji="1" lang="ja-JP" altLang="en-US" b="1"/>
          </a:p>
        </p:txBody>
      </p:sp>
    </p:spTree>
    <p:extLst>
      <p:ext uri="{BB962C8B-B14F-4D97-AF65-F5344CB8AC3E}">
        <p14:creationId xmlns:p14="http://schemas.microsoft.com/office/powerpoint/2010/main" val="35301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152" y="729600"/>
            <a:ext cx="7886700" cy="1325563"/>
          </a:xfrm>
        </p:spPr>
        <p:txBody>
          <a:bodyPr>
            <a:normAutofit/>
          </a:bodyPr>
          <a:lstStyle/>
          <a:p>
            <a:pPr algn="ctr"/>
            <a:r>
              <a:rPr kumimoji="1" lang="ja-JP" altLang="en-US" sz="7200" b="1" dirty="0"/>
              <a:t>まとめ</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152" y="1662346"/>
            <a:ext cx="7993313" cy="5195654"/>
          </a:xfrm>
        </p:spPr>
      </p:pic>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smtClean="0"/>
              <a:t>20</a:t>
            </a:fld>
            <a:endParaRPr kumimoji="1" lang="ja-JP" altLang="en-US"/>
          </a:p>
        </p:txBody>
      </p:sp>
    </p:spTree>
    <p:extLst>
      <p:ext uri="{BB962C8B-B14F-4D97-AF65-F5344CB8AC3E}">
        <p14:creationId xmlns:p14="http://schemas.microsoft.com/office/powerpoint/2010/main" val="312148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199466" cy="1222605"/>
          </a:xfrm>
        </p:spPr>
        <p:txBody>
          <a:bodyPr>
            <a:normAutofit fontScale="90000"/>
          </a:bodyPr>
          <a:lstStyle/>
          <a:p>
            <a:r>
              <a:rPr lang="ja-JP" altLang="en-US" b="1" dirty="0"/>
              <a:t>悪質業者お断りの歌　</a:t>
            </a:r>
            <a:r>
              <a:rPr lang="en-US" altLang="ja-JP" b="1" dirty="0"/>
              <a:t>part2</a:t>
            </a:r>
            <a:br>
              <a:rPr lang="en-US" altLang="ja-JP" b="1" dirty="0"/>
            </a:br>
            <a:r>
              <a:rPr lang="ja-JP" altLang="en-US" b="1" dirty="0"/>
              <a:t>　　　</a:t>
            </a:r>
            <a:r>
              <a:rPr lang="ja-JP" altLang="en-US" sz="2800" b="1" dirty="0"/>
              <a:t>～うさぎとかめのメロディー～　　</a:t>
            </a:r>
            <a:r>
              <a:rPr lang="ja-JP" altLang="en-US" sz="2000" b="1" dirty="0"/>
              <a:t>作詞　中野直実・石橋愛架</a:t>
            </a:r>
            <a:endParaRPr kumimoji="1" lang="ja-JP" altLang="en-US" sz="2000" b="1" dirty="0"/>
          </a:p>
        </p:txBody>
      </p:sp>
      <p:sp>
        <p:nvSpPr>
          <p:cNvPr id="3" name="コンテンツ プレースホルダー 2"/>
          <p:cNvSpPr>
            <a:spLocks noGrp="1"/>
          </p:cNvSpPr>
          <p:nvPr>
            <p:ph idx="1"/>
          </p:nvPr>
        </p:nvSpPr>
        <p:spPr>
          <a:xfrm>
            <a:off x="628650" y="1587731"/>
            <a:ext cx="7886700" cy="4912822"/>
          </a:xfrm>
        </p:spPr>
        <p:txBody>
          <a:bodyPr>
            <a:normAutofit/>
          </a:bodyPr>
          <a:lstStyle/>
          <a:p>
            <a:pPr marL="0" indent="0">
              <a:buNone/>
            </a:pPr>
            <a:endParaRPr kumimoji="1" lang="ja-JP" altLang="en-US" b="1" dirty="0"/>
          </a:p>
          <a:p>
            <a:pPr marL="0" indent="0">
              <a:buNone/>
            </a:pPr>
            <a:endParaRPr lang="en-US" altLang="ja-JP" b="1" dirty="0"/>
          </a:p>
        </p:txBody>
      </p:sp>
      <p:sp>
        <p:nvSpPr>
          <p:cNvPr id="4" name="フローチャート: 代替処理 3"/>
          <p:cNvSpPr/>
          <p:nvPr/>
        </p:nvSpPr>
        <p:spPr>
          <a:xfrm>
            <a:off x="423949" y="1587730"/>
            <a:ext cx="4347555" cy="2144365"/>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2400" b="1" dirty="0"/>
              <a:t>❶もしもし　奥さん　こんにちは　</a:t>
            </a:r>
            <a:endParaRPr lang="en-US" altLang="ja-JP" sz="2400" b="1" dirty="0"/>
          </a:p>
          <a:p>
            <a:r>
              <a:rPr lang="ja-JP" altLang="en-US" sz="2400" b="1" dirty="0"/>
              <a:t>　 いらない服を　買い取るよ　</a:t>
            </a:r>
            <a:endParaRPr lang="en-US" altLang="ja-JP" sz="2400" b="1" dirty="0"/>
          </a:p>
          <a:p>
            <a:r>
              <a:rPr lang="ja-JP" altLang="en-US" sz="2400" b="1" dirty="0"/>
              <a:t>    狙っているのは　貴金属　</a:t>
            </a:r>
            <a:endParaRPr lang="en-US" altLang="ja-JP" sz="2400" b="1" dirty="0"/>
          </a:p>
          <a:p>
            <a:r>
              <a:rPr lang="ja-JP" altLang="en-US" sz="2400" b="1" dirty="0"/>
              <a:t>    きっぱり　はっきり　断ろう</a:t>
            </a:r>
          </a:p>
        </p:txBody>
      </p:sp>
      <p:sp>
        <p:nvSpPr>
          <p:cNvPr id="5" name="フローチャート: 代替処理 4"/>
          <p:cNvSpPr/>
          <p:nvPr/>
        </p:nvSpPr>
        <p:spPr>
          <a:xfrm>
            <a:off x="4336126" y="2282725"/>
            <a:ext cx="4491990" cy="2375043"/>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t>❷もしもし　ご主人　こんにちは　</a:t>
            </a:r>
            <a:endParaRPr lang="en-US" altLang="ja-JP" sz="2400" b="1" dirty="0"/>
          </a:p>
          <a:p>
            <a:r>
              <a:rPr lang="ja-JP" altLang="en-US" sz="2400" b="1" dirty="0"/>
              <a:t>    健康食品　送ります　</a:t>
            </a:r>
            <a:endParaRPr lang="en-US" altLang="ja-JP" sz="2400" b="1" dirty="0"/>
          </a:p>
          <a:p>
            <a:r>
              <a:rPr lang="ja-JP" altLang="en-US" sz="2400" b="1" dirty="0"/>
              <a:t>    頼んだ覚えは　ありません　</a:t>
            </a:r>
            <a:endParaRPr lang="en-US" altLang="ja-JP" sz="2400" b="1" dirty="0"/>
          </a:p>
          <a:p>
            <a:r>
              <a:rPr lang="ja-JP" altLang="en-US" sz="2400" b="1" dirty="0"/>
              <a:t>    きっぱり　はっきり　断ろう</a:t>
            </a:r>
            <a:endParaRPr lang="en-US" altLang="ja-JP" sz="2400" b="1" dirty="0"/>
          </a:p>
        </p:txBody>
      </p:sp>
      <p:sp>
        <p:nvSpPr>
          <p:cNvPr id="6" name="フローチャート: 代替処理 5"/>
          <p:cNvSpPr/>
          <p:nvPr/>
        </p:nvSpPr>
        <p:spPr>
          <a:xfrm>
            <a:off x="423949" y="4172354"/>
            <a:ext cx="4638503" cy="236081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b="1" dirty="0"/>
              <a:t>❸もしもし　みなさん　こんにちは　</a:t>
            </a:r>
            <a:endParaRPr lang="en-US" altLang="ja-JP" sz="2400" b="1" dirty="0"/>
          </a:p>
          <a:p>
            <a:r>
              <a:rPr lang="ja-JP" altLang="en-US" sz="2400" b="1" dirty="0"/>
              <a:t>    あなたも　被害に　あうかもよ　</a:t>
            </a:r>
            <a:endParaRPr lang="en-US" altLang="ja-JP" sz="2400" b="1" dirty="0"/>
          </a:p>
          <a:p>
            <a:r>
              <a:rPr lang="ja-JP" altLang="en-US" sz="2400" b="1" dirty="0"/>
              <a:t>    何か変だと　思ったら　</a:t>
            </a:r>
            <a:endParaRPr lang="en-US" altLang="ja-JP" sz="2400" b="1" dirty="0"/>
          </a:p>
          <a:p>
            <a:r>
              <a:rPr lang="ja-JP" altLang="en-US" sz="2400" b="1" dirty="0"/>
              <a:t>    迷わず　１８８　押しましょう</a:t>
            </a:r>
            <a:endParaRPr kumimoji="1" lang="ja-JP" altLang="en-US" sz="2400" b="1" dirty="0"/>
          </a:p>
        </p:txBody>
      </p:sp>
      <p:sp>
        <p:nvSpPr>
          <p:cNvPr id="7" name="スライド番号プレースホルダー 6"/>
          <p:cNvSpPr>
            <a:spLocks noGrp="1"/>
          </p:cNvSpPr>
          <p:nvPr>
            <p:ph type="sldNum" sz="quarter" idx="12"/>
          </p:nvPr>
        </p:nvSpPr>
        <p:spPr/>
        <p:txBody>
          <a:bodyPr/>
          <a:lstStyle/>
          <a:p>
            <a:fld id="{F754F8F3-8B00-4B89-9826-12A01B731B82}" type="slidenum">
              <a:rPr kumimoji="1" lang="ja-JP" altLang="en-US" b="1" smtClean="0"/>
              <a:t>21</a:t>
            </a:fld>
            <a:endParaRPr kumimoji="1" lang="ja-JP" altLang="en-US" b="1"/>
          </a:p>
        </p:txBody>
      </p:sp>
    </p:spTree>
    <p:extLst>
      <p:ext uri="{BB962C8B-B14F-4D97-AF65-F5344CB8AC3E}">
        <p14:creationId xmlns:p14="http://schemas.microsoft.com/office/powerpoint/2010/main" val="65594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smtClean="0"/>
              <a:t>22</a:t>
            </a:fld>
            <a:endParaRPr kumimoji="1" lang="ja-JP" altLang="en-US"/>
          </a:p>
        </p:txBody>
      </p:sp>
      <p:pic>
        <p:nvPicPr>
          <p:cNvPr id="10" name="コンテンツ プレースホルダー 9">
            <a:extLst>
              <a:ext uri="{FF2B5EF4-FFF2-40B4-BE49-F238E27FC236}">
                <a16:creationId xmlns:a16="http://schemas.microsoft.com/office/drawing/2014/main" id="{BFD9490C-BFED-457A-B74C-28EACA9A3C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220057"/>
            <a:ext cx="7620000" cy="3114675"/>
          </a:xfrm>
        </p:spPr>
      </p:pic>
      <p:sp>
        <p:nvSpPr>
          <p:cNvPr id="8" name="タイトル 7">
            <a:extLst>
              <a:ext uri="{FF2B5EF4-FFF2-40B4-BE49-F238E27FC236}">
                <a16:creationId xmlns:a16="http://schemas.microsoft.com/office/drawing/2014/main" id="{6073DB0F-22B9-4762-A7EC-45E2DD3DA6C6}"/>
              </a:ext>
            </a:extLst>
          </p:cNvPr>
          <p:cNvSpPr>
            <a:spLocks noGrp="1"/>
          </p:cNvSpPr>
          <p:nvPr>
            <p:ph type="title"/>
          </p:nvPr>
        </p:nvSpPr>
        <p:spPr>
          <a:xfrm>
            <a:off x="628650" y="3021754"/>
            <a:ext cx="7886700" cy="2869999"/>
          </a:xfrm>
        </p:spPr>
        <p:txBody>
          <a:bodyPr>
            <a:normAutofit/>
          </a:bodyPr>
          <a:lstStyle/>
          <a:p>
            <a:r>
              <a:rPr lang="ja-JP" altLang="en-US" b="1" dirty="0"/>
              <a:t>この講座の効果を調べるため、また、この講座をもっとよくするために、アンケートにご協力ください。よろしくお願いします。</a:t>
            </a:r>
          </a:p>
        </p:txBody>
      </p:sp>
    </p:spTree>
    <p:extLst>
      <p:ext uri="{BB962C8B-B14F-4D97-AF65-F5344CB8AC3E}">
        <p14:creationId xmlns:p14="http://schemas.microsoft.com/office/powerpoint/2010/main" val="97849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6000" b="1" dirty="0"/>
              <a:t>ありがとうございました</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9035" y="1690689"/>
            <a:ext cx="4225930" cy="5122341"/>
          </a:xfrm>
        </p:spPr>
      </p:pic>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smtClean="0"/>
              <a:t>23</a:t>
            </a:fld>
            <a:endParaRPr kumimoji="1" lang="ja-JP" altLang="en-US"/>
          </a:p>
        </p:txBody>
      </p:sp>
    </p:spTree>
    <p:extLst>
      <p:ext uri="{BB962C8B-B14F-4D97-AF65-F5344CB8AC3E}">
        <p14:creationId xmlns:p14="http://schemas.microsoft.com/office/powerpoint/2010/main" val="100966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34" y="756459"/>
            <a:ext cx="9538956" cy="5711450"/>
          </a:xfrm>
          <a:prstGeom prst="rect">
            <a:avLst/>
          </a:prstGeom>
        </p:spPr>
      </p:pic>
      <p:pic>
        <p:nvPicPr>
          <p:cNvPr id="10" name="コンテンツ プレースホルダ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6" y="773084"/>
            <a:ext cx="9538956" cy="5711450"/>
          </a:xfrm>
          <a:prstGeom prst="rect">
            <a:avLst/>
          </a:prstGeom>
        </p:spPr>
      </p:pic>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72" y="835990"/>
            <a:ext cx="9433894" cy="5648544"/>
          </a:xfrm>
        </p:spPr>
      </p:pic>
      <p:sp>
        <p:nvSpPr>
          <p:cNvPr id="2" name="タイトル 1"/>
          <p:cNvSpPr>
            <a:spLocks noGrp="1"/>
          </p:cNvSpPr>
          <p:nvPr>
            <p:ph type="title"/>
          </p:nvPr>
        </p:nvSpPr>
        <p:spPr>
          <a:xfrm>
            <a:off x="1548364" y="0"/>
            <a:ext cx="6379578" cy="1325563"/>
          </a:xfrm>
        </p:spPr>
        <p:txBody>
          <a:bodyPr/>
          <a:lstStyle/>
          <a:p>
            <a:r>
              <a:rPr lang="ja-JP" altLang="en-US" b="1" dirty="0">
                <a:solidFill>
                  <a:srgbClr val="FF0000"/>
                </a:solidFill>
              </a:rPr>
              <a:t>押し買い</a:t>
            </a:r>
            <a:r>
              <a:rPr kumimoji="1" lang="ja-JP" altLang="en-US" b="1" dirty="0">
                <a:solidFill>
                  <a:srgbClr val="FF0000"/>
                </a:solidFill>
              </a:rPr>
              <a:t>に気を付けよう</a:t>
            </a: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019" y="1532736"/>
            <a:ext cx="3888968" cy="3665352"/>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6912">
            <a:off x="4036267" y="3106261"/>
            <a:ext cx="858322" cy="1011843"/>
          </a:xfrm>
          <a:prstGeom prst="rect">
            <a:avLst/>
          </a:prstGeom>
        </p:spPr>
      </p:pic>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b="1" smtClean="0"/>
              <a:t>3</a:t>
            </a:fld>
            <a:endParaRPr kumimoji="1" lang="ja-JP" altLang="en-US" b="1"/>
          </a:p>
        </p:txBody>
      </p:sp>
    </p:spTree>
    <p:extLst>
      <p:ext uri="{BB962C8B-B14F-4D97-AF65-F5344CB8AC3E}">
        <p14:creationId xmlns:p14="http://schemas.microsoft.com/office/powerpoint/2010/main" val="260876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02" y="136524"/>
            <a:ext cx="8440705" cy="1053127"/>
          </a:xfrm>
        </p:spPr>
        <p:txBody>
          <a:bodyPr>
            <a:noAutofit/>
          </a:bodyPr>
          <a:lstStyle/>
          <a:p>
            <a:r>
              <a:rPr kumimoji="1" lang="ja-JP" altLang="en-US" sz="5400" dirty="0">
                <a:solidFill>
                  <a:srgbClr val="FF0000"/>
                </a:solidFill>
              </a:rPr>
              <a:t>寸劇の</a:t>
            </a:r>
            <a:r>
              <a:rPr lang="ja-JP" altLang="en-US" sz="5400" dirty="0">
                <a:solidFill>
                  <a:srgbClr val="FF0000"/>
                </a:solidFill>
              </a:rPr>
              <a:t>押し買い</a:t>
            </a:r>
            <a:r>
              <a:rPr kumimoji="1" lang="ja-JP" altLang="en-US" sz="5400" dirty="0">
                <a:solidFill>
                  <a:srgbClr val="FF0000"/>
                </a:solidFill>
              </a:rPr>
              <a:t>の違法な点</a:t>
            </a:r>
          </a:p>
        </p:txBody>
      </p:sp>
      <p:sp>
        <p:nvSpPr>
          <p:cNvPr id="3" name="コンテンツ プレースホルダー 2"/>
          <p:cNvSpPr>
            <a:spLocks noGrp="1"/>
          </p:cNvSpPr>
          <p:nvPr>
            <p:ph idx="1"/>
          </p:nvPr>
        </p:nvSpPr>
        <p:spPr>
          <a:xfrm>
            <a:off x="233602" y="1446303"/>
            <a:ext cx="8676796" cy="5275173"/>
          </a:xfrm>
        </p:spPr>
        <p:txBody>
          <a:bodyPr>
            <a:noAutofit/>
          </a:bodyPr>
          <a:lstStyle/>
          <a:p>
            <a:pPr marL="0" indent="0">
              <a:buNone/>
            </a:pPr>
            <a:r>
              <a:rPr lang="ja-JP" altLang="en-US" sz="3600" dirty="0"/>
              <a:t>①購入業者の名称を明らかにしていない</a:t>
            </a:r>
            <a:endParaRPr lang="en-US" altLang="ja-JP" sz="3600" dirty="0"/>
          </a:p>
          <a:p>
            <a:pPr marL="0" indent="0">
              <a:buNone/>
            </a:pPr>
            <a:endParaRPr lang="en-US" altLang="ja-JP" sz="3600" dirty="0"/>
          </a:p>
          <a:p>
            <a:pPr marL="0" indent="0">
              <a:buNone/>
            </a:pPr>
            <a:r>
              <a:rPr lang="ja-JP" altLang="en-US" sz="3600" dirty="0"/>
              <a:t>②</a:t>
            </a:r>
            <a:r>
              <a:rPr kumimoji="1" lang="ja-JP" altLang="en-US" sz="3600" dirty="0"/>
              <a:t>事前に買い取りを承諾していない物について売却を求めた</a:t>
            </a:r>
            <a:endParaRPr kumimoji="1" lang="en-US" altLang="ja-JP" sz="3600" dirty="0"/>
          </a:p>
          <a:p>
            <a:pPr marL="0" indent="0">
              <a:buNone/>
            </a:pPr>
            <a:endParaRPr kumimoji="1" lang="en-US" altLang="ja-JP" sz="3600" dirty="0"/>
          </a:p>
          <a:p>
            <a:pPr marL="0" indent="0">
              <a:buNone/>
            </a:pPr>
            <a:r>
              <a:rPr lang="ja-JP" altLang="en-US" sz="3600" dirty="0"/>
              <a:t>③断っているのに、強引に買い取って行った</a:t>
            </a:r>
            <a:endParaRPr lang="en-US" altLang="ja-JP" sz="3600" dirty="0"/>
          </a:p>
          <a:p>
            <a:pPr marL="0" indent="0">
              <a:buNone/>
            </a:pPr>
            <a:endParaRPr lang="en-US" altLang="ja-JP" sz="3600" dirty="0"/>
          </a:p>
          <a:p>
            <a:pPr marL="0" indent="0">
              <a:buNone/>
            </a:pPr>
            <a:r>
              <a:rPr lang="ja-JP" altLang="en-US" sz="3600" dirty="0"/>
              <a:t>④物品の特定ができない契約書面しか交付していない</a:t>
            </a:r>
            <a:endParaRPr lang="en-US" altLang="ja-JP" sz="3600" dirty="0"/>
          </a:p>
        </p:txBody>
      </p:sp>
      <p:sp>
        <p:nvSpPr>
          <p:cNvPr id="4" name="スライド番号プレースホルダー 3"/>
          <p:cNvSpPr>
            <a:spLocks noGrp="1"/>
          </p:cNvSpPr>
          <p:nvPr>
            <p:ph type="sldNum" sz="quarter" idx="12"/>
          </p:nvPr>
        </p:nvSpPr>
        <p:spPr/>
        <p:txBody>
          <a:bodyPr/>
          <a:lstStyle/>
          <a:p>
            <a:fld id="{F754F8F3-8B00-4B89-9826-12A01B731B82}" type="slidenum">
              <a:rPr kumimoji="1" lang="ja-JP" altLang="en-US" smtClean="0"/>
              <a:t>4</a:t>
            </a:fld>
            <a:endParaRPr kumimoji="1" lang="ja-JP" altLang="en-US"/>
          </a:p>
        </p:txBody>
      </p:sp>
    </p:spTree>
    <p:extLst>
      <p:ext uri="{BB962C8B-B14F-4D97-AF65-F5344CB8AC3E}">
        <p14:creationId xmlns:p14="http://schemas.microsoft.com/office/powerpoint/2010/main" val="128940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6939" y="165622"/>
            <a:ext cx="7450121" cy="1796182"/>
          </a:xfrm>
        </p:spPr>
        <p:txBody>
          <a:bodyPr>
            <a:normAutofit fontScale="90000"/>
          </a:bodyPr>
          <a:lstStyle/>
          <a:p>
            <a:pPr algn="ctr"/>
            <a:br>
              <a:rPr kumimoji="1" lang="en-US" altLang="ja-JP" sz="5400" b="1" dirty="0">
                <a:solidFill>
                  <a:srgbClr val="FF0000"/>
                </a:solidFill>
              </a:rPr>
            </a:br>
            <a:br>
              <a:rPr kumimoji="1" lang="en-US" altLang="ja-JP" sz="5400" b="1" dirty="0">
                <a:solidFill>
                  <a:srgbClr val="FF0000"/>
                </a:solidFill>
              </a:rPr>
            </a:br>
            <a:r>
              <a:rPr lang="ja-JP" altLang="en-US" sz="5400" b="1" dirty="0">
                <a:solidFill>
                  <a:srgbClr val="FF0000"/>
                </a:solidFill>
              </a:rPr>
              <a:t>押し買い</a:t>
            </a:r>
            <a:r>
              <a:rPr kumimoji="1" lang="ja-JP" altLang="en-US" sz="5400" b="1" dirty="0">
                <a:solidFill>
                  <a:srgbClr val="FF0000"/>
                </a:solidFill>
              </a:rPr>
              <a:t>の電話がかかってきたことはありますか？</a:t>
            </a:r>
            <a:br>
              <a:rPr kumimoji="1" lang="en-US" altLang="ja-JP" sz="5400" b="1" dirty="0">
                <a:solidFill>
                  <a:srgbClr val="FF0000"/>
                </a:solidFill>
              </a:rPr>
            </a:br>
            <a:br>
              <a:rPr kumimoji="1" lang="en-US" altLang="ja-JP" sz="5400" b="1" dirty="0">
                <a:solidFill>
                  <a:srgbClr val="FF0000"/>
                </a:solidFill>
              </a:rPr>
            </a:br>
            <a:endParaRPr kumimoji="1" lang="ja-JP" altLang="en-US" sz="5400" b="1" dirty="0">
              <a:solidFill>
                <a:srgbClr val="FF0000"/>
              </a:solidFill>
            </a:endParaRPr>
          </a:p>
        </p:txBody>
      </p:sp>
      <p:sp>
        <p:nvSpPr>
          <p:cNvPr id="3" name="コンテンツ プレースホルダー 2"/>
          <p:cNvSpPr>
            <a:spLocks noGrp="1"/>
          </p:cNvSpPr>
          <p:nvPr>
            <p:ph idx="1"/>
          </p:nvPr>
        </p:nvSpPr>
        <p:spPr>
          <a:xfrm>
            <a:off x="628650" y="1679171"/>
            <a:ext cx="8332470" cy="5013207"/>
          </a:xfrm>
        </p:spPr>
        <p:txBody>
          <a:bodyPr>
            <a:normAutofit/>
          </a:bodyPr>
          <a:lstStyle/>
          <a:p>
            <a:pPr marL="0" indent="0" algn="ctr">
              <a:buNone/>
            </a:pPr>
            <a:endParaRPr lang="en-US" altLang="ja-JP" sz="20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p:txBody>
      </p:sp>
      <p:sp>
        <p:nvSpPr>
          <p:cNvPr id="5" name="スライド番号プレースホルダー 4"/>
          <p:cNvSpPr>
            <a:spLocks noGrp="1"/>
          </p:cNvSpPr>
          <p:nvPr>
            <p:ph type="sldNum" sz="quarter" idx="12"/>
          </p:nvPr>
        </p:nvSpPr>
        <p:spPr/>
        <p:txBody>
          <a:bodyPr/>
          <a:lstStyle/>
          <a:p>
            <a:fld id="{F754F8F3-8B00-4B89-9826-12A01B731B82}" type="slidenum">
              <a:rPr kumimoji="1" lang="ja-JP" altLang="en-US" b="1" smtClean="0"/>
              <a:t>5</a:t>
            </a:fld>
            <a:endParaRPr kumimoji="1" lang="ja-JP" altLang="en-US" b="1" dirty="0"/>
          </a:p>
        </p:txBody>
      </p:sp>
      <p:sp>
        <p:nvSpPr>
          <p:cNvPr id="7" name="爆発: 8 pt 6">
            <a:extLst>
              <a:ext uri="{FF2B5EF4-FFF2-40B4-BE49-F238E27FC236}">
                <a16:creationId xmlns:a16="http://schemas.microsoft.com/office/drawing/2014/main" id="{B8FABE42-6E60-401F-875E-31AF4B1A9CCE}"/>
              </a:ext>
            </a:extLst>
          </p:cNvPr>
          <p:cNvSpPr/>
          <p:nvPr/>
        </p:nvSpPr>
        <p:spPr>
          <a:xfrm>
            <a:off x="399010" y="415635"/>
            <a:ext cx="8562109" cy="6479771"/>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400" dirty="0"/>
              <a:t>年々押し買いの相談件数は、</a:t>
            </a:r>
            <a:endParaRPr kumimoji="1" lang="en-US" altLang="ja-JP" sz="5400" dirty="0"/>
          </a:p>
          <a:p>
            <a:pPr algn="ctr"/>
            <a:r>
              <a:rPr kumimoji="1" lang="ja-JP" altLang="en-US" sz="5400" dirty="0"/>
              <a:t>増えています</a:t>
            </a:r>
          </a:p>
        </p:txBody>
      </p:sp>
    </p:spTree>
    <p:extLst>
      <p:ext uri="{BB962C8B-B14F-4D97-AF65-F5344CB8AC3E}">
        <p14:creationId xmlns:p14="http://schemas.microsoft.com/office/powerpoint/2010/main" val="327849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C4A795-5C8A-49E9-AC91-E7F695A64F7C}"/>
              </a:ext>
            </a:extLst>
          </p:cNvPr>
          <p:cNvPicPr>
            <a:picLocks noChangeAspect="1"/>
          </p:cNvPicPr>
          <p:nvPr/>
        </p:nvPicPr>
        <p:blipFill rotWithShape="1">
          <a:blip r:embed="rId3">
            <a:extLst>
              <a:ext uri="{28A0092B-C50C-407E-A947-70E740481C1C}">
                <a14:useLocalDpi xmlns:a14="http://schemas.microsoft.com/office/drawing/2010/main" val="0"/>
              </a:ext>
            </a:extLst>
          </a:blip>
          <a:srcRect t="5168" r="45303"/>
          <a:stretch/>
        </p:blipFill>
        <p:spPr>
          <a:xfrm>
            <a:off x="3977839" y="2331553"/>
            <a:ext cx="4167939" cy="4389923"/>
          </a:xfrm>
          <a:prstGeom prst="rect">
            <a:avLst/>
          </a:prstGeom>
        </p:spPr>
      </p:pic>
      <p:sp>
        <p:nvSpPr>
          <p:cNvPr id="3" name="コンテンツ プレースホルダー 2">
            <a:extLst>
              <a:ext uri="{FF2B5EF4-FFF2-40B4-BE49-F238E27FC236}">
                <a16:creationId xmlns:a16="http://schemas.microsoft.com/office/drawing/2014/main" id="{17C321B4-DFD6-4706-891A-C6654FA564E2}"/>
              </a:ext>
            </a:extLst>
          </p:cNvPr>
          <p:cNvSpPr>
            <a:spLocks noGrp="1"/>
          </p:cNvSpPr>
          <p:nvPr>
            <p:ph idx="1"/>
          </p:nvPr>
        </p:nvSpPr>
        <p:spPr>
          <a:xfrm>
            <a:off x="206203" y="357912"/>
            <a:ext cx="8774594" cy="6096457"/>
          </a:xfrm>
        </p:spPr>
        <p:txBody>
          <a:bodyPr>
            <a:noAutofit/>
          </a:bodyPr>
          <a:lstStyle/>
          <a:p>
            <a:pPr marL="0" indent="0">
              <a:buNone/>
            </a:pPr>
            <a:r>
              <a:rPr lang="ja-JP" altLang="en-US" sz="4400" b="1" dirty="0"/>
              <a:t>スーパーで買い物をして、</a:t>
            </a:r>
            <a:endParaRPr lang="en-US" altLang="ja-JP" sz="4400" b="1" dirty="0"/>
          </a:p>
          <a:p>
            <a:pPr marL="0" indent="0">
              <a:buNone/>
            </a:pPr>
            <a:r>
              <a:rPr lang="ja-JP" altLang="en-US" sz="4400" b="1" dirty="0"/>
              <a:t>家に帰った後、</a:t>
            </a:r>
            <a:endParaRPr lang="en-US" altLang="ja-JP" sz="4400" b="1" dirty="0"/>
          </a:p>
          <a:p>
            <a:pPr marL="0" indent="0">
              <a:buNone/>
            </a:pPr>
            <a:r>
              <a:rPr lang="ja-JP" altLang="en-US" sz="4400" b="1" dirty="0"/>
              <a:t>買った物を</a:t>
            </a:r>
            <a:r>
              <a:rPr lang="ja-JP" altLang="en-US" sz="4400" b="1" dirty="0">
                <a:solidFill>
                  <a:srgbClr val="FF0000"/>
                </a:solidFill>
              </a:rPr>
              <a:t>一方的に</a:t>
            </a:r>
            <a:r>
              <a:rPr lang="ja-JP" altLang="en-US" sz="4400" b="1" dirty="0"/>
              <a:t>返品はできない</a:t>
            </a:r>
            <a:endParaRPr lang="en-US" altLang="ja-JP" sz="4400" b="1" dirty="0"/>
          </a:p>
          <a:p>
            <a:pPr marL="0" indent="0">
              <a:buNone/>
            </a:pPr>
            <a:endParaRPr kumimoji="1" lang="ja-JP" altLang="en-US" sz="4400" b="1" dirty="0">
              <a:solidFill>
                <a:srgbClr val="FF0000"/>
              </a:solidFill>
            </a:endParaRPr>
          </a:p>
        </p:txBody>
      </p:sp>
      <p:sp>
        <p:nvSpPr>
          <p:cNvPr id="4" name="スライド番号プレースホルダー 3">
            <a:extLst>
              <a:ext uri="{FF2B5EF4-FFF2-40B4-BE49-F238E27FC236}">
                <a16:creationId xmlns:a16="http://schemas.microsoft.com/office/drawing/2014/main" id="{A678DC2A-723A-4005-9DB5-28BCDCA41A55}"/>
              </a:ext>
            </a:extLst>
          </p:cNvPr>
          <p:cNvSpPr>
            <a:spLocks noGrp="1"/>
          </p:cNvSpPr>
          <p:nvPr>
            <p:ph type="sldNum" sz="quarter" idx="12"/>
          </p:nvPr>
        </p:nvSpPr>
        <p:spPr/>
        <p:txBody>
          <a:bodyPr/>
          <a:lstStyle/>
          <a:p>
            <a:fld id="{F754F8F3-8B00-4B89-9826-12A01B731B82}" type="slidenum">
              <a:rPr kumimoji="1" lang="ja-JP" altLang="en-US" b="1" smtClean="0"/>
              <a:t>6</a:t>
            </a:fld>
            <a:endParaRPr kumimoji="1" lang="ja-JP" altLang="en-US" b="1"/>
          </a:p>
        </p:txBody>
      </p:sp>
      <p:sp>
        <p:nvSpPr>
          <p:cNvPr id="13" name="コンテンツ プレースホルダー 2">
            <a:extLst>
              <a:ext uri="{FF2B5EF4-FFF2-40B4-BE49-F238E27FC236}">
                <a16:creationId xmlns:a16="http://schemas.microsoft.com/office/drawing/2014/main" id="{1D54B760-860E-4122-A8DD-5053D165BC11}"/>
              </a:ext>
            </a:extLst>
          </p:cNvPr>
          <p:cNvSpPr txBox="1">
            <a:spLocks/>
          </p:cNvSpPr>
          <p:nvPr/>
        </p:nvSpPr>
        <p:spPr>
          <a:xfrm flipV="1">
            <a:off x="163203" y="6454369"/>
            <a:ext cx="8352147" cy="4571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800" b="1" dirty="0"/>
          </a:p>
        </p:txBody>
      </p:sp>
      <p:sp>
        <p:nvSpPr>
          <p:cNvPr id="6" name="フローチャート: 処理 5">
            <a:extLst>
              <a:ext uri="{FF2B5EF4-FFF2-40B4-BE49-F238E27FC236}">
                <a16:creationId xmlns:a16="http://schemas.microsoft.com/office/drawing/2014/main" id="{18F5991F-43A5-426C-ADA7-49C3528EB276}"/>
              </a:ext>
            </a:extLst>
          </p:cNvPr>
          <p:cNvSpPr/>
          <p:nvPr/>
        </p:nvSpPr>
        <p:spPr>
          <a:xfrm>
            <a:off x="998222" y="2833142"/>
            <a:ext cx="7381280" cy="2946256"/>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800" dirty="0"/>
              <a:t>対等な立場で契約</a:t>
            </a:r>
          </a:p>
        </p:txBody>
      </p:sp>
    </p:spTree>
    <p:extLst>
      <p:ext uri="{BB962C8B-B14F-4D97-AF65-F5344CB8AC3E}">
        <p14:creationId xmlns:p14="http://schemas.microsoft.com/office/powerpoint/2010/main" val="20510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197" y="221912"/>
            <a:ext cx="8675606" cy="4382171"/>
          </a:xfrm>
        </p:spPr>
        <p:txBody>
          <a:bodyPr>
            <a:normAutofit/>
          </a:bodyPr>
          <a:lstStyle/>
          <a:p>
            <a:r>
              <a:rPr lang="ja-JP" altLang="en-US" sz="3600" b="1" dirty="0"/>
              <a:t>押し買い、訪問販売、電話勧誘販売</a:t>
            </a:r>
            <a:br>
              <a:rPr lang="en-US" altLang="ja-JP" sz="3600" b="1" dirty="0"/>
            </a:br>
            <a:r>
              <a:rPr lang="ja-JP" altLang="en-US" sz="3600" b="1" dirty="0"/>
              <a:t>マルチ商法・・・・・など</a:t>
            </a:r>
            <a:br>
              <a:rPr lang="ja-JP" altLang="en-US" sz="3600" b="1" dirty="0"/>
            </a:br>
            <a:endParaRPr kumimoji="1" lang="ja-JP" altLang="en-US" sz="3600" b="1" dirty="0"/>
          </a:p>
        </p:txBody>
      </p:sp>
      <p:sp>
        <p:nvSpPr>
          <p:cNvPr id="3" name="スライド番号プレースホルダー 2"/>
          <p:cNvSpPr>
            <a:spLocks noGrp="1"/>
          </p:cNvSpPr>
          <p:nvPr>
            <p:ph type="sldNum" sz="quarter" idx="12"/>
          </p:nvPr>
        </p:nvSpPr>
        <p:spPr/>
        <p:txBody>
          <a:bodyPr/>
          <a:lstStyle/>
          <a:p>
            <a:fld id="{F754F8F3-8B00-4B89-9826-12A01B731B82}" type="slidenum">
              <a:rPr kumimoji="1" lang="ja-JP" altLang="en-US" b="1" smtClean="0"/>
              <a:t>7</a:t>
            </a:fld>
            <a:endParaRPr kumimoji="1" lang="ja-JP" altLang="en-US" b="1" dirty="0"/>
          </a:p>
        </p:txBody>
      </p:sp>
      <p:pic>
        <p:nvPicPr>
          <p:cNvPr id="7" name="図 6">
            <a:extLst>
              <a:ext uri="{FF2B5EF4-FFF2-40B4-BE49-F238E27FC236}">
                <a16:creationId xmlns:a16="http://schemas.microsoft.com/office/drawing/2014/main" id="{8C554940-5010-4125-8302-F7A270D69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822" y="2495752"/>
            <a:ext cx="4562959" cy="4300589"/>
          </a:xfrm>
          <a:prstGeom prst="rect">
            <a:avLst/>
          </a:prstGeom>
        </p:spPr>
      </p:pic>
      <p:sp>
        <p:nvSpPr>
          <p:cNvPr id="8" name="フローチャート: 処理 7">
            <a:extLst>
              <a:ext uri="{FF2B5EF4-FFF2-40B4-BE49-F238E27FC236}">
                <a16:creationId xmlns:a16="http://schemas.microsoft.com/office/drawing/2014/main" id="{F42FCE5E-A06A-4CE9-A753-16CB5E5359FC}"/>
              </a:ext>
            </a:extLst>
          </p:cNvPr>
          <p:cNvSpPr/>
          <p:nvPr/>
        </p:nvSpPr>
        <p:spPr>
          <a:xfrm>
            <a:off x="234197" y="221913"/>
            <a:ext cx="7844589" cy="1192108"/>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t>対等な立場になりにくい契約</a:t>
            </a:r>
          </a:p>
        </p:txBody>
      </p:sp>
      <p:sp>
        <p:nvSpPr>
          <p:cNvPr id="12" name="爆発: 14 pt 11">
            <a:extLst>
              <a:ext uri="{FF2B5EF4-FFF2-40B4-BE49-F238E27FC236}">
                <a16:creationId xmlns:a16="http://schemas.microsoft.com/office/drawing/2014/main" id="{63E12E87-038E-4813-B8BB-22687A16991C}"/>
              </a:ext>
            </a:extLst>
          </p:cNvPr>
          <p:cNvSpPr/>
          <p:nvPr/>
        </p:nvSpPr>
        <p:spPr>
          <a:xfrm>
            <a:off x="0" y="1090862"/>
            <a:ext cx="9144000" cy="5630614"/>
          </a:xfrm>
          <a:prstGeom prst="irregularSeal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chemeClr val="tx2">
                    <a:lumMod val="50000"/>
                  </a:schemeClr>
                </a:solidFill>
              </a:rPr>
              <a:t>一方的に解除できる</a:t>
            </a:r>
          </a:p>
        </p:txBody>
      </p:sp>
    </p:spTree>
    <p:extLst>
      <p:ext uri="{BB962C8B-B14F-4D97-AF65-F5344CB8AC3E}">
        <p14:creationId xmlns:p14="http://schemas.microsoft.com/office/powerpoint/2010/main" val="10049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4382" y="1219486"/>
            <a:ext cx="7886700" cy="4693806"/>
          </a:xfrm>
        </p:spPr>
        <p:txBody>
          <a:bodyPr>
            <a:normAutofit/>
          </a:bodyPr>
          <a:lstStyle/>
          <a:p>
            <a:pPr marL="0" indent="0">
              <a:buNone/>
            </a:pPr>
            <a:endParaRPr lang="en-US" altLang="ja-JP" sz="4400" b="1" dirty="0"/>
          </a:p>
          <a:p>
            <a:pPr marL="0" indent="0">
              <a:buNone/>
            </a:pPr>
            <a:r>
              <a:rPr lang="ja-JP" altLang="en-US" sz="4400" b="1" dirty="0"/>
              <a:t>　</a:t>
            </a:r>
            <a:endParaRPr lang="en-US" altLang="ja-JP" sz="4400" b="1" dirty="0"/>
          </a:p>
          <a:p>
            <a:pPr marL="0" indent="0">
              <a:buNone/>
            </a:pPr>
            <a:r>
              <a:rPr lang="ja-JP" altLang="en-US" sz="4400" b="1" dirty="0"/>
              <a:t>　契約した後、頭を冷やして冷静に考え直す時間を消費者に与え、一定期間内であれば</a:t>
            </a:r>
            <a:r>
              <a:rPr lang="ja-JP" altLang="en-US" sz="4400" b="1" dirty="0">
                <a:solidFill>
                  <a:srgbClr val="FF0000"/>
                </a:solidFill>
              </a:rPr>
              <a:t>無条件で契約を解除することができる</a:t>
            </a:r>
            <a:r>
              <a:rPr lang="ja-JP" altLang="en-US" sz="4400" b="1" dirty="0"/>
              <a:t>特別な制度のこと。</a:t>
            </a:r>
            <a:endParaRPr kumimoji="1" lang="ja-JP" altLang="en-US" sz="4400" b="1" dirty="0"/>
          </a:p>
        </p:txBody>
      </p:sp>
      <p:sp>
        <p:nvSpPr>
          <p:cNvPr id="5" name="スライド番号プレースホルダー 4"/>
          <p:cNvSpPr>
            <a:spLocks noGrp="1"/>
          </p:cNvSpPr>
          <p:nvPr>
            <p:ph type="sldNum" sz="quarter" idx="12"/>
          </p:nvPr>
        </p:nvSpPr>
        <p:spPr/>
        <p:txBody>
          <a:bodyPr/>
          <a:lstStyle/>
          <a:p>
            <a:fld id="{F754F8F3-8B00-4B89-9826-12A01B731B82}" type="slidenum">
              <a:rPr kumimoji="1" lang="ja-JP" altLang="en-US" b="1" smtClean="0"/>
              <a:t>8</a:t>
            </a:fld>
            <a:endParaRPr kumimoji="1" lang="ja-JP" altLang="en-US" b="1"/>
          </a:p>
        </p:txBody>
      </p:sp>
      <p:sp>
        <p:nvSpPr>
          <p:cNvPr id="9" name="タイトル 8">
            <a:extLst>
              <a:ext uri="{FF2B5EF4-FFF2-40B4-BE49-F238E27FC236}">
                <a16:creationId xmlns:a16="http://schemas.microsoft.com/office/drawing/2014/main" id="{5E4C57AB-1005-4A53-8F02-F791E4E62613}"/>
              </a:ext>
            </a:extLst>
          </p:cNvPr>
          <p:cNvSpPr>
            <a:spLocks noGrp="1"/>
          </p:cNvSpPr>
          <p:nvPr>
            <p:ph type="title"/>
          </p:nvPr>
        </p:nvSpPr>
        <p:spPr>
          <a:xfrm>
            <a:off x="628650" y="569517"/>
            <a:ext cx="7886700" cy="2023781"/>
          </a:xfrm>
        </p:spPr>
        <p:txBody>
          <a:bodyPr>
            <a:normAutofit/>
          </a:bodyPr>
          <a:lstStyle/>
          <a:p>
            <a:r>
              <a:rPr lang="ja-JP" altLang="en-US" sz="9600" b="1" dirty="0">
                <a:solidFill>
                  <a:srgbClr val="FF0000"/>
                </a:solidFill>
              </a:rPr>
              <a:t>クーリングオフ</a:t>
            </a:r>
          </a:p>
        </p:txBody>
      </p:sp>
    </p:spTree>
    <p:extLst>
      <p:ext uri="{BB962C8B-B14F-4D97-AF65-F5344CB8AC3E}">
        <p14:creationId xmlns:p14="http://schemas.microsoft.com/office/powerpoint/2010/main" val="148738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598" y="339369"/>
            <a:ext cx="8360804" cy="1325563"/>
          </a:xfrm>
        </p:spPr>
        <p:txBody>
          <a:bodyPr>
            <a:noAutofit/>
          </a:bodyPr>
          <a:lstStyle/>
          <a:p>
            <a:r>
              <a:rPr kumimoji="1" lang="ja-JP" altLang="en-US" b="1" dirty="0">
                <a:solidFill>
                  <a:srgbClr val="FF0000"/>
                </a:solidFill>
              </a:rPr>
              <a:t>力になってくれる消費生活センター</a:t>
            </a:r>
          </a:p>
        </p:txBody>
      </p:sp>
      <p:sp>
        <p:nvSpPr>
          <p:cNvPr id="3" name="コンテンツ プレースホルダー 2"/>
          <p:cNvSpPr>
            <a:spLocks noGrp="1"/>
          </p:cNvSpPr>
          <p:nvPr>
            <p:ph idx="1"/>
          </p:nvPr>
        </p:nvSpPr>
        <p:spPr>
          <a:xfrm>
            <a:off x="774498" y="1907414"/>
            <a:ext cx="7595004" cy="4631499"/>
          </a:xfrm>
        </p:spPr>
        <p:txBody>
          <a:bodyPr/>
          <a:lstStyle/>
          <a:p>
            <a:pPr marL="0" indent="0">
              <a:buNone/>
            </a:pPr>
            <a:r>
              <a:rPr lang="ja-JP" altLang="en-US" sz="4800" b="1" u="sng" dirty="0"/>
              <a:t>消費生活センター</a:t>
            </a:r>
            <a:r>
              <a:rPr lang="ja-JP" altLang="en-US" sz="4800" b="1" dirty="0"/>
              <a:t>とは・・・・</a:t>
            </a:r>
            <a:endParaRPr lang="en-US" altLang="ja-JP" sz="4800" b="1" u="sng" dirty="0"/>
          </a:p>
          <a:p>
            <a:pPr marL="0" indent="0">
              <a:buNone/>
            </a:pPr>
            <a:endParaRPr lang="en-US" altLang="ja-JP" sz="4400" b="1" u="sng" dirty="0"/>
          </a:p>
          <a:p>
            <a:pPr marL="0" indent="0">
              <a:buNone/>
            </a:pPr>
            <a:r>
              <a:rPr lang="ja-JP" altLang="en-US" sz="4800" b="1" dirty="0"/>
              <a:t>消費者からの苦情や相談を専門の相談員が受け付けている場所</a:t>
            </a:r>
            <a:endParaRPr lang="en-US" altLang="ja-JP" sz="4800" b="1" dirty="0"/>
          </a:p>
          <a:p>
            <a:pPr marL="0" indent="0">
              <a:buNone/>
            </a:pPr>
            <a:endParaRPr kumimoji="1" lang="en-US" altLang="ja-JP" sz="4800" b="1" dirty="0"/>
          </a:p>
          <a:p>
            <a:pPr marL="0" indent="0">
              <a:buNone/>
            </a:pPr>
            <a:endParaRPr kumimoji="1" lang="ja-JP" altLang="en-US" sz="4000" b="1" dirty="0"/>
          </a:p>
        </p:txBody>
      </p:sp>
      <p:sp>
        <p:nvSpPr>
          <p:cNvPr id="4" name="スライド番号プレースホルダー 3"/>
          <p:cNvSpPr>
            <a:spLocks noGrp="1"/>
          </p:cNvSpPr>
          <p:nvPr>
            <p:ph type="sldNum" sz="quarter" idx="12"/>
          </p:nvPr>
        </p:nvSpPr>
        <p:spPr/>
        <p:txBody>
          <a:bodyPr/>
          <a:lstStyle/>
          <a:p>
            <a:fld id="{F754F8F3-8B00-4B89-9826-12A01B731B82}" type="slidenum">
              <a:rPr kumimoji="1" lang="ja-JP" altLang="en-US" b="1" smtClean="0"/>
              <a:t>9</a:t>
            </a:fld>
            <a:endParaRPr kumimoji="1" lang="ja-JP" altLang="en-US" b="1"/>
          </a:p>
        </p:txBody>
      </p:sp>
    </p:spTree>
    <p:extLst>
      <p:ext uri="{BB962C8B-B14F-4D97-AF65-F5344CB8AC3E}">
        <p14:creationId xmlns:p14="http://schemas.microsoft.com/office/powerpoint/2010/main" val="19763655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TotalTime>
  <Words>2469</Words>
  <Application>Microsoft Office PowerPoint</Application>
  <PresentationFormat>画面に合わせる (4:3)</PresentationFormat>
  <Paragraphs>205</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ＭＳ Ｐゴシック</vt:lpstr>
      <vt:lpstr>Arial</vt:lpstr>
      <vt:lpstr>Calibri</vt:lpstr>
      <vt:lpstr>Calibri Light</vt:lpstr>
      <vt:lpstr>Office テーマ</vt:lpstr>
      <vt:lpstr>押し買いお断り！</vt:lpstr>
      <vt:lpstr>だれでもカルタ～悪質商法版～ルール</vt:lpstr>
      <vt:lpstr>押し買いに気を付けよう</vt:lpstr>
      <vt:lpstr>寸劇の押し買いの違法な点</vt:lpstr>
      <vt:lpstr>  押し買いの電話がかかってきたことはありますか？  </vt:lpstr>
      <vt:lpstr>PowerPoint プレゼンテーション</vt:lpstr>
      <vt:lpstr>押し買い、訪問販売、電話勧誘販売 マルチ商法・・・・・など </vt:lpstr>
      <vt:lpstr>クーリングオフ</vt:lpstr>
      <vt:lpstr>力になってくれる消費生活センター</vt:lpstr>
      <vt:lpstr>相談しない人が多い！！！</vt:lpstr>
      <vt:lpstr>もしも、寸劇のように、押し買い業者に、大事な指輪を安く買い取られてしまったら みなさんは だれかに相談できますか？</vt:lpstr>
      <vt:lpstr>PowerPoint プレゼンテーション</vt:lpstr>
      <vt:lpstr>寸劇の中で だれが悪いでしょうか？</vt:lpstr>
      <vt:lpstr>被害にあったら相談しよう！</vt:lpstr>
      <vt:lpstr>１８８（いやや）とは</vt:lpstr>
      <vt:lpstr>１８８に実際にかけてみましょう！ </vt:lpstr>
      <vt:lpstr>PowerPoint プレゼンテーション</vt:lpstr>
      <vt:lpstr>悪質商法にひっかからないための予防策として、どんなことをしていますか？</vt:lpstr>
      <vt:lpstr>悪質商法にひっかからないための予防策</vt:lpstr>
      <vt:lpstr>まとめ</vt:lpstr>
      <vt:lpstr>悪質業者お断りの歌　part2 　　　～うさぎとかめのメロディー～　　作詞　中野直実・石橋愛架</vt:lpstr>
      <vt:lpstr>この講座の効果を調べるため、また、この講座をもっとよくするために、アンケートにご協力ください。よろしくお願いします。</vt:lpstr>
      <vt:lpstr>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表紙</dc:title>
  <dc:creator>松林菜奈</dc:creator>
  <cp:lastModifiedBy>Ishibashi Aika</cp:lastModifiedBy>
  <cp:revision>161</cp:revision>
  <dcterms:created xsi:type="dcterms:W3CDTF">2017-12-13T01:46:54Z</dcterms:created>
  <dcterms:modified xsi:type="dcterms:W3CDTF">2020-02-02T16:20:41Z</dcterms:modified>
</cp:coreProperties>
</file>