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Lst>
  <p:notesMasterIdLst>
    <p:notesMasterId r:id="rId37"/>
  </p:notesMasterIdLst>
  <p:handoutMasterIdLst>
    <p:handoutMasterId r:id="rId38"/>
  </p:handoutMasterIdLst>
  <p:sldIdLst>
    <p:sldId id="257" r:id="rId6"/>
    <p:sldId id="258" r:id="rId7"/>
    <p:sldId id="266" r:id="rId8"/>
    <p:sldId id="281" r:id="rId9"/>
    <p:sldId id="259" r:id="rId10"/>
    <p:sldId id="277" r:id="rId11"/>
    <p:sldId id="260" r:id="rId12"/>
    <p:sldId id="284" r:id="rId13"/>
    <p:sldId id="261" r:id="rId14"/>
    <p:sldId id="262" r:id="rId15"/>
    <p:sldId id="263" r:id="rId16"/>
    <p:sldId id="264" r:id="rId17"/>
    <p:sldId id="265" r:id="rId18"/>
    <p:sldId id="290" r:id="rId19"/>
    <p:sldId id="270" r:id="rId20"/>
    <p:sldId id="269" r:id="rId21"/>
    <p:sldId id="271" r:id="rId22"/>
    <p:sldId id="272" r:id="rId23"/>
    <p:sldId id="287" r:id="rId24"/>
    <p:sldId id="273" r:id="rId25"/>
    <p:sldId id="288" r:id="rId26"/>
    <p:sldId id="282" r:id="rId27"/>
    <p:sldId id="268" r:id="rId28"/>
    <p:sldId id="274" r:id="rId29"/>
    <p:sldId id="275" r:id="rId30"/>
    <p:sldId id="267" r:id="rId31"/>
    <p:sldId id="283" r:id="rId32"/>
    <p:sldId id="285" r:id="rId33"/>
    <p:sldId id="286" r:id="rId34"/>
    <p:sldId id="289" r:id="rId35"/>
    <p:sldId id="280" r:id="rId36"/>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79367" autoAdjust="0"/>
  </p:normalViewPr>
  <p:slideViewPr>
    <p:cSldViewPr snapToGrid="0">
      <p:cViewPr varScale="1">
        <p:scale>
          <a:sx n="90" d="100"/>
          <a:sy n="90" d="100"/>
        </p:scale>
        <p:origin x="2148"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その他</c:v>
                </c:pt>
                <c:pt idx="1">
                  <c:v>だまされるかもしれないと思っていた</c:v>
                </c:pt>
                <c:pt idx="2">
                  <c:v>自分はだまされないと思っていた</c:v>
                </c:pt>
              </c:strCache>
            </c:strRef>
          </c:cat>
          <c:val>
            <c:numRef>
              <c:f>Sheet1!$B$2:$B$4</c:f>
              <c:numCache>
                <c:formatCode>General</c:formatCode>
                <c:ptCount val="3"/>
                <c:pt idx="0">
                  <c:v>3</c:v>
                </c:pt>
                <c:pt idx="1">
                  <c:v>4</c:v>
                </c:pt>
                <c:pt idx="2">
                  <c:v>43</c:v>
                </c:pt>
              </c:numCache>
            </c:numRef>
          </c:val>
          <c:extLst>
            <c:ext xmlns:c16="http://schemas.microsoft.com/office/drawing/2014/chart" uri="{C3380CC4-5D6E-409C-BE32-E72D297353CC}">
              <c16:uniqueId val="{00000000-4DD1-4F5B-B0A7-416841E8E1D6}"/>
            </c:ext>
          </c:extLst>
        </c:ser>
        <c:dLbls>
          <c:showLegendKey val="0"/>
          <c:showVal val="0"/>
          <c:showCatName val="0"/>
          <c:showSerName val="0"/>
          <c:showPercent val="0"/>
          <c:showBubbleSize val="0"/>
        </c:dLbls>
        <c:gapWidth val="182"/>
        <c:axId val="370977312"/>
        <c:axId val="370977704"/>
      </c:barChart>
      <c:catAx>
        <c:axId val="37097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ysClr val="windowText" lastClr="000000"/>
                </a:solidFill>
                <a:effectLst/>
                <a:latin typeface="+mj-ea"/>
                <a:ea typeface="+mj-ea"/>
                <a:cs typeface="+mn-cs"/>
              </a:defRPr>
            </a:pPr>
            <a:endParaRPr lang="ja-JP"/>
          </a:p>
        </c:txPr>
        <c:crossAx val="370977704"/>
        <c:crosses val="autoZero"/>
        <c:auto val="1"/>
        <c:lblAlgn val="ctr"/>
        <c:lblOffset val="100"/>
        <c:noMultiLvlLbl val="0"/>
      </c:catAx>
      <c:valAx>
        <c:axId val="370977704"/>
        <c:scaling>
          <c:orientation val="minMax"/>
        </c:scaling>
        <c:delete val="1"/>
        <c:axPos val="b"/>
        <c:numFmt formatCode="General" sourceLinked="1"/>
        <c:majorTickMark val="none"/>
        <c:minorTickMark val="none"/>
        <c:tickLblPos val="nextTo"/>
        <c:crossAx val="37097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0.56901</cdr:x>
      <cdr:y>0.76486</cdr:y>
    </cdr:from>
    <cdr:to>
      <cdr:x>0.62817</cdr:x>
      <cdr:y>0.85624</cdr:y>
    </cdr:to>
    <cdr:sp macro="" textlink="">
      <cdr:nvSpPr>
        <cdr:cNvPr id="2" name="テキスト ボックス 1"/>
        <cdr:cNvSpPr txBox="1"/>
      </cdr:nvSpPr>
      <cdr:spPr>
        <a:xfrm xmlns:a="http://schemas.openxmlformats.org/drawingml/2006/main">
          <a:off x="5203065" y="3709920"/>
          <a:ext cx="540913" cy="4432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800" dirty="0"/>
            <a:t>３</a:t>
          </a:r>
        </a:p>
      </cdr:txBody>
    </cdr:sp>
  </cdr:relSizeAnchor>
  <cdr:relSizeAnchor xmlns:cdr="http://schemas.openxmlformats.org/drawingml/2006/chartDrawing">
    <cdr:from>
      <cdr:x>0.57606</cdr:x>
      <cdr:y>0.45004</cdr:y>
    </cdr:from>
    <cdr:to>
      <cdr:x>0.68873</cdr:x>
      <cdr:y>0.59222</cdr:y>
    </cdr:to>
    <cdr:sp macro="" textlink="">
      <cdr:nvSpPr>
        <cdr:cNvPr id="3" name="テキスト ボックス 2"/>
        <cdr:cNvSpPr txBox="1"/>
      </cdr:nvSpPr>
      <cdr:spPr>
        <a:xfrm xmlns:a="http://schemas.openxmlformats.org/drawingml/2006/main">
          <a:off x="5267460" y="2182871"/>
          <a:ext cx="1030310" cy="689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800" dirty="0"/>
            <a:t>４</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AFCFF4FF-20A6-4779-A172-913D394720E2}" type="datetimeFigureOut">
              <a:rPr kumimoji="1" lang="ja-JP" altLang="en-US" smtClean="0"/>
              <a:t>2020/2/3</a:t>
            </a:fld>
            <a:endParaRPr kumimoji="1" lang="ja-JP" altLang="en-US"/>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787A32B3-D1EE-4CB3-890D-78437EEA564D}" type="slidenum">
              <a:rPr kumimoji="1" lang="ja-JP" altLang="en-US" smtClean="0"/>
              <a:t>‹#›</a:t>
            </a:fld>
            <a:endParaRPr kumimoji="1" lang="ja-JP" altLang="en-US"/>
          </a:p>
        </p:txBody>
      </p:sp>
    </p:spTree>
    <p:extLst>
      <p:ext uri="{BB962C8B-B14F-4D97-AF65-F5344CB8AC3E}">
        <p14:creationId xmlns:p14="http://schemas.microsoft.com/office/powerpoint/2010/main" val="76152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21E27BC-82FC-4EAC-9DC2-4C11DD62F021}"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7AEDCB8-921D-4D25-8B98-0DFFFF9C8D7C}" type="slidenum">
              <a:rPr kumimoji="1" lang="ja-JP" altLang="en-US" smtClean="0"/>
              <a:t>‹#›</a:t>
            </a:fld>
            <a:endParaRPr kumimoji="1" lang="ja-JP" altLang="en-US"/>
          </a:p>
        </p:txBody>
      </p:sp>
    </p:spTree>
    <p:extLst>
      <p:ext uri="{BB962C8B-B14F-4D97-AF65-F5344CB8AC3E}">
        <p14:creationId xmlns:p14="http://schemas.microsoft.com/office/powerpoint/2010/main" val="1862742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a:latin typeface="+mn-ea"/>
                <a:ea typeface="+mn-ea"/>
              </a:rPr>
              <a:t>スライドは改変し、ご自分の講座でご使用いただいて構いませんが、</a:t>
            </a:r>
            <a:r>
              <a:rPr kumimoji="1" lang="en-US" altLang="ja-JP" sz="1200" dirty="0">
                <a:latin typeface="+mn-ea"/>
                <a:ea typeface="+mn-ea"/>
              </a:rPr>
              <a:t>『</a:t>
            </a:r>
            <a:r>
              <a:rPr kumimoji="1" lang="ja-JP" altLang="en-US" sz="1200" dirty="0">
                <a:latin typeface="+mn-ea"/>
                <a:ea typeface="+mn-ea"/>
              </a:rPr>
              <a:t>作成：鹿児島大学教育学部 石橋愛架のスライドを許可を得て改変</a:t>
            </a:r>
            <a:r>
              <a:rPr kumimoji="1" lang="en-US" altLang="ja-JP" sz="1200" dirty="0">
                <a:latin typeface="+mn-ea"/>
                <a:ea typeface="+mn-ea"/>
              </a:rPr>
              <a:t>』</a:t>
            </a:r>
            <a:r>
              <a:rPr kumimoji="1" lang="ja-JP" altLang="en-US" sz="1200" dirty="0">
                <a:latin typeface="+mn-ea"/>
                <a:ea typeface="+mn-ea"/>
              </a:rPr>
              <a:t>などと明記してください。</a:t>
            </a:r>
            <a:endParaRPr kumimoji="1" lang="en-US" altLang="ja-JP" sz="1200" dirty="0">
              <a:latin typeface="+mn-ea"/>
              <a:ea typeface="+mn-ea"/>
            </a:endParaRPr>
          </a:p>
          <a:p>
            <a:pPr marL="0" indent="0">
              <a:buNone/>
            </a:pPr>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あいさつと講座名確認「出ていけ！うそ電話サギ」</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a:t>
            </a:fld>
            <a:endParaRPr kumimoji="1" lang="ja-JP" altLang="en-US"/>
          </a:p>
        </p:txBody>
      </p:sp>
    </p:spTree>
    <p:extLst>
      <p:ext uri="{BB962C8B-B14F-4D97-AF65-F5344CB8AC3E}">
        <p14:creationId xmlns:p14="http://schemas.microsoft.com/office/powerpoint/2010/main" val="3292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（詐欺師）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では、お振込みというボタンを押してください</a:t>
            </a:r>
          </a:p>
          <a:p>
            <a:r>
              <a:rPr kumimoji="1" lang="ja-JP" altLang="ja-JP" sz="1200" kern="1200" dirty="0">
                <a:solidFill>
                  <a:schemeClr val="tx1"/>
                </a:solidFill>
                <a:effectLst/>
                <a:latin typeface="+mn-lt"/>
                <a:ea typeface="+mn-ea"/>
                <a:cs typeface="+mn-cs"/>
              </a:rPr>
              <a:t>市役所の口座の登録手続きが必要ですので、これから言う金融機関名と口座番号を押してくださいね</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○○銀行の</a:t>
            </a:r>
            <a:r>
              <a:rPr kumimoji="1" lang="en-US" altLang="ja-JP" sz="1200" kern="1200" dirty="0">
                <a:solidFill>
                  <a:schemeClr val="tx1"/>
                </a:solidFill>
                <a:effectLst/>
                <a:latin typeface="+mn-lt"/>
                <a:ea typeface="+mn-ea"/>
                <a:cs typeface="+mn-cs"/>
              </a:rPr>
              <a:t>123456</a:t>
            </a:r>
            <a:r>
              <a:rPr kumimoji="1" lang="ja-JP" altLang="en-US" sz="1200" kern="1200" dirty="0">
                <a:solidFill>
                  <a:schemeClr val="tx1"/>
                </a:solidFill>
                <a:effectLst/>
                <a:latin typeface="+mn-lt"/>
                <a:ea typeface="+mn-ea"/>
                <a:cs typeface="+mn-cs"/>
              </a:rPr>
              <a:t>です</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10</a:t>
            </a:fld>
            <a:endParaRPr kumimoji="1" lang="ja-JP" altLang="en-US"/>
          </a:p>
        </p:txBody>
      </p:sp>
    </p:spTree>
    <p:extLst>
      <p:ext uri="{BB962C8B-B14F-4D97-AF65-F5344CB8AC3E}">
        <p14:creationId xmlns:p14="http://schemas.microsoft.com/office/powerpoint/2010/main" val="406062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（詐欺師）</a:t>
            </a:r>
          </a:p>
          <a:p>
            <a:r>
              <a:rPr kumimoji="1" lang="ja-JP" altLang="ja-JP" sz="1200" kern="1200" dirty="0">
                <a:solidFill>
                  <a:schemeClr val="tx1"/>
                </a:solidFill>
                <a:effectLst/>
                <a:latin typeface="+mn-lt"/>
                <a:ea typeface="+mn-ea"/>
                <a:cs typeface="+mn-cs"/>
              </a:rPr>
              <a:t>お振込みの画面が出ましたら、</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万円と押してください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11</a:t>
            </a:fld>
            <a:endParaRPr kumimoji="1" lang="ja-JP" altLang="en-US"/>
          </a:p>
        </p:txBody>
      </p:sp>
    </p:spTree>
    <p:extLst>
      <p:ext uri="{BB962C8B-B14F-4D97-AF65-F5344CB8AC3E}">
        <p14:creationId xmlns:p14="http://schemas.microsoft.com/office/powerpoint/2010/main" val="45484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（詐欺師）</a:t>
            </a:r>
          </a:p>
          <a:p>
            <a:r>
              <a:rPr kumimoji="1" lang="ja-JP" altLang="ja-JP" sz="1200" kern="1200" dirty="0">
                <a:solidFill>
                  <a:schemeClr val="tx1"/>
                </a:solidFill>
                <a:effectLst/>
                <a:latin typeface="+mn-lt"/>
                <a:ea typeface="+mn-ea"/>
                <a:cs typeface="+mn-cs"/>
              </a:rPr>
              <a:t>これで市役所から</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様に、還付金の</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万円が振り込まれましたから、ご安心ください</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お手続きいただき、ありがとうございました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12</a:t>
            </a:fld>
            <a:endParaRPr kumimoji="1" lang="ja-JP" altLang="en-US"/>
          </a:p>
        </p:txBody>
      </p:sp>
    </p:spTree>
    <p:extLst>
      <p:ext uri="{BB962C8B-B14F-4D97-AF65-F5344CB8AC3E}">
        <p14:creationId xmlns:p14="http://schemas.microsoft.com/office/powerpoint/2010/main" val="141529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a:t>
            </a:r>
            <a:endParaRPr kumimoji="1" lang="en-US" altLang="ja-JP" dirty="0"/>
          </a:p>
          <a:p>
            <a:r>
              <a:rPr kumimoji="1" lang="ja-JP" altLang="en-US" dirty="0"/>
              <a:t>だまされたことに気づく演技</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13</a:t>
            </a:fld>
            <a:endParaRPr kumimoji="1" lang="ja-JP" altLang="en-US"/>
          </a:p>
        </p:txBody>
      </p:sp>
    </p:spTree>
    <p:extLst>
      <p:ext uri="{BB962C8B-B14F-4D97-AF65-F5344CB8AC3E}">
        <p14:creationId xmlns:p14="http://schemas.microsoft.com/office/powerpoint/2010/main" val="181566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（ナレーター）</a:t>
            </a:r>
          </a:p>
          <a:p>
            <a:r>
              <a:rPr kumimoji="1" lang="ja-JP" altLang="ja-JP" sz="1200" kern="1200" dirty="0">
                <a:solidFill>
                  <a:schemeClr val="tx1"/>
                </a:solidFill>
                <a:effectLst/>
                <a:latin typeface="+mn-lt"/>
                <a:ea typeface="+mn-ea"/>
                <a:cs typeface="+mn-cs"/>
              </a:rPr>
              <a:t>このように、市役所の職員などを装い、医療費などを返還しますと電話で伝え、</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で手続きをさせて、お金を振り込ませる詐欺のことを「還付金詐欺」といいます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これは、近年増えつつある振り込め詐欺の手口の一つとなっています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お金が還付されるものと思い込んで操作をしてしまい、本人が気づかずに犯人の口座にお金を振り込んでしまっているのです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14</a:t>
            </a:fld>
            <a:endParaRPr kumimoji="1" lang="ja-JP" altLang="en-US"/>
          </a:p>
        </p:txBody>
      </p:sp>
    </p:spTree>
    <p:extLst>
      <p:ext uri="{BB962C8B-B14F-4D97-AF65-F5344CB8AC3E}">
        <p14:creationId xmlns:p14="http://schemas.microsoft.com/office/powerpoint/2010/main" val="64388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被害にあったら、どんな気持ちになるか？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寸劇を活用して詐欺被害者の気持ちを</a:t>
            </a:r>
            <a:r>
              <a:rPr kumimoji="1" lang="ja-JP" altLang="en-US" sz="1200" kern="1200" dirty="0">
                <a:solidFill>
                  <a:schemeClr val="tx1"/>
                </a:solidFill>
                <a:effectLst/>
                <a:latin typeface="+mn-lt"/>
                <a:ea typeface="+mn-ea"/>
                <a:cs typeface="+mn-cs"/>
              </a:rPr>
              <a:t>グループで話し合ってもらう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15</a:t>
            </a:fld>
            <a:endParaRPr kumimoji="1" lang="ja-JP" altLang="en-US"/>
          </a:p>
        </p:txBody>
      </p:sp>
    </p:spTree>
    <p:extLst>
      <p:ext uri="{BB962C8B-B14F-4D97-AF65-F5344CB8AC3E}">
        <p14:creationId xmlns:p14="http://schemas.microsoft.com/office/powerpoint/2010/main" val="232616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誰が一番悪いのかを問いかける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・詐欺師が</a:t>
            </a:r>
            <a:r>
              <a:rPr kumimoji="1" lang="en-US" altLang="ja-JP" sz="1200" kern="1200" dirty="0">
                <a:solidFill>
                  <a:schemeClr val="tx1"/>
                </a:solidFill>
                <a:effectLst/>
                <a:latin typeface="+mn-lt"/>
                <a:ea typeface="+mn-ea"/>
                <a:cs typeface="+mn-cs"/>
              </a:rPr>
              <a:t>100</a:t>
            </a:r>
            <a:r>
              <a:rPr kumimoji="1" lang="ja-JP" altLang="en-US" sz="1200" kern="1200" dirty="0">
                <a:solidFill>
                  <a:schemeClr val="tx1"/>
                </a:solidFill>
                <a:effectLst/>
                <a:latin typeface="+mn-lt"/>
                <a:ea typeface="+mn-ea"/>
                <a:cs typeface="+mn-cs"/>
              </a:rPr>
              <a:t>％悪いことを強調する</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16</a:t>
            </a:fld>
            <a:endParaRPr kumimoji="1" lang="ja-JP" altLang="en-US"/>
          </a:p>
        </p:txBody>
      </p:sp>
    </p:spTree>
    <p:extLst>
      <p:ext uri="{BB962C8B-B14F-4D97-AF65-F5344CB8AC3E}">
        <p14:creationId xmlns:p14="http://schemas.microsoft.com/office/powerpoint/2010/main" val="243079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自分だったらどこに、誰に相談するかを</a:t>
            </a:r>
            <a:r>
              <a:rPr kumimoji="1" lang="ja-JP" altLang="en-US" sz="1200" kern="1200" dirty="0">
                <a:solidFill>
                  <a:schemeClr val="tx1"/>
                </a:solidFill>
                <a:effectLst/>
                <a:latin typeface="+mn-lt"/>
                <a:ea typeface="+mn-ea"/>
                <a:cs typeface="+mn-cs"/>
              </a:rPr>
              <a:t>グループで話し合ってもらう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寸劇を活用する</a:t>
            </a:r>
          </a:p>
          <a:p>
            <a:r>
              <a:rPr kumimoji="1" lang="ja-JP" altLang="ja-JP" sz="1200" kern="1200" dirty="0">
                <a:solidFill>
                  <a:schemeClr val="tx1"/>
                </a:solidFill>
                <a:effectLst/>
                <a:latin typeface="+mn-lt"/>
                <a:ea typeface="+mn-ea"/>
                <a:cs typeface="+mn-cs"/>
              </a:rPr>
              <a:t>「だまされてしまった後に本当に家族に相談できるか？」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17</a:t>
            </a:fld>
            <a:endParaRPr kumimoji="1" lang="ja-JP" altLang="en-US"/>
          </a:p>
        </p:txBody>
      </p:sp>
    </p:spTree>
    <p:extLst>
      <p:ext uri="{BB962C8B-B14F-4D97-AF65-F5344CB8AC3E}">
        <p14:creationId xmlns:p14="http://schemas.microsoft.com/office/powerpoint/2010/main" val="429331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だまされてしまったり、だまされそうになったり</a:t>
            </a:r>
            <a:r>
              <a:rPr kumimoji="1" lang="ja-JP" altLang="en-US" sz="1200" kern="1200" dirty="0">
                <a:solidFill>
                  <a:schemeClr val="tx1"/>
                </a:solidFill>
                <a:effectLst/>
                <a:latin typeface="+mn-lt"/>
                <a:ea typeface="+mn-ea"/>
                <a:cs typeface="+mn-cs"/>
              </a:rPr>
              <a:t>した</a:t>
            </a:r>
            <a:r>
              <a:rPr kumimoji="1" lang="ja-JP" altLang="ja-JP" sz="1200" kern="1200" dirty="0">
                <a:solidFill>
                  <a:schemeClr val="tx1"/>
                </a:solidFill>
                <a:effectLst/>
                <a:latin typeface="+mn-lt"/>
                <a:ea typeface="+mn-ea"/>
                <a:cs typeface="+mn-cs"/>
              </a:rPr>
              <a:t>ときの相談窓口の紹介</a:t>
            </a:r>
          </a:p>
          <a:p>
            <a:r>
              <a:rPr kumimoji="1" lang="ja-JP" altLang="ja-JP" sz="1200" kern="1200" dirty="0">
                <a:solidFill>
                  <a:schemeClr val="tx1"/>
                </a:solidFill>
                <a:effectLst/>
                <a:latin typeface="+mn-lt"/>
                <a:ea typeface="+mn-ea"/>
                <a:cs typeface="+mn-cs"/>
              </a:rPr>
              <a:t>＃９１１０の紹介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18</a:t>
            </a:fld>
            <a:endParaRPr kumimoji="1" lang="ja-JP" altLang="en-US"/>
          </a:p>
        </p:txBody>
      </p:sp>
    </p:spTree>
    <p:extLst>
      <p:ext uri="{BB962C8B-B14F-4D97-AF65-F5344CB8AC3E}">
        <p14:creationId xmlns:p14="http://schemas.microsoft.com/office/powerpoint/2010/main" val="418091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電話を模した</a:t>
            </a:r>
            <a:r>
              <a:rPr kumimoji="1" lang="ja-JP" altLang="en-US" sz="1200" kern="1200" dirty="0">
                <a:solidFill>
                  <a:schemeClr val="tx1"/>
                </a:solidFill>
                <a:effectLst/>
                <a:latin typeface="+mn-lt"/>
                <a:ea typeface="+mn-ea"/>
                <a:cs typeface="+mn-cs"/>
              </a:rPr>
              <a:t>紙をグループに</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枚ずつ配り、</a:t>
            </a:r>
            <a:r>
              <a:rPr kumimoji="1" lang="ja-JP" altLang="ja-JP" sz="1200" kern="1200" dirty="0">
                <a:solidFill>
                  <a:schemeClr val="tx1"/>
                </a:solidFill>
                <a:effectLst/>
                <a:latin typeface="+mn-lt"/>
                <a:ea typeface="+mn-ea"/>
                <a:cs typeface="+mn-cs"/>
              </a:rPr>
              <a:t>＃９１１０を押してもらう</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19</a:t>
            </a:fld>
            <a:endParaRPr kumimoji="1" lang="ja-JP" altLang="en-US"/>
          </a:p>
        </p:txBody>
      </p:sp>
    </p:spTree>
    <p:extLst>
      <p:ext uri="{BB962C8B-B14F-4D97-AF65-F5344CB8AC3E}">
        <p14:creationId xmlns:p14="http://schemas.microsoft.com/office/powerpoint/2010/main" val="50272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「悪質業者お断りの歌」を歌う</a:t>
            </a: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番目の歌詞について言及する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a:t>
            </a:fld>
            <a:endParaRPr kumimoji="1" lang="ja-JP" altLang="en-US"/>
          </a:p>
        </p:txBody>
      </p:sp>
    </p:spTree>
    <p:extLst>
      <p:ext uri="{BB962C8B-B14F-4D97-AF65-F5344CB8AC3E}">
        <p14:creationId xmlns:p14="http://schemas.microsoft.com/office/powerpoint/2010/main" val="281724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188</a:t>
            </a:r>
            <a:r>
              <a:rPr kumimoji="1" lang="ja-JP" altLang="en-US" dirty="0"/>
              <a:t>の紹介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20</a:t>
            </a:fld>
            <a:endParaRPr kumimoji="1" lang="ja-JP" altLang="en-US"/>
          </a:p>
        </p:txBody>
      </p:sp>
    </p:spTree>
    <p:extLst>
      <p:ext uri="{BB962C8B-B14F-4D97-AF65-F5344CB8AC3E}">
        <p14:creationId xmlns:p14="http://schemas.microsoft.com/office/powerpoint/2010/main" val="211027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グループに</a:t>
            </a:r>
            <a:r>
              <a:rPr kumimoji="1" lang="en-US" altLang="ja-JP" dirty="0"/>
              <a:t>1</a:t>
            </a:r>
            <a:r>
              <a:rPr kumimoji="1" lang="ja-JP" altLang="en-US" dirty="0"/>
              <a:t>人ずついるサポーターの電話をスピーカーフォンにして、実際に</a:t>
            </a:r>
            <a:r>
              <a:rPr kumimoji="1" lang="en-US" altLang="ja-JP" dirty="0"/>
              <a:t>188</a:t>
            </a:r>
            <a:r>
              <a:rPr kumimoji="1" lang="ja-JP" altLang="en-US" dirty="0"/>
              <a:t>に電話をかけてみる</a:t>
            </a:r>
            <a:endParaRPr kumimoji="1" lang="en-US" altLang="ja-JP" dirty="0"/>
          </a:p>
          <a:p>
            <a:r>
              <a:rPr kumimoji="1" lang="en-US" altLang="ja-JP" dirty="0"/>
              <a:t>※</a:t>
            </a:r>
            <a:r>
              <a:rPr kumimoji="1" lang="ja-JP" altLang="en-US" dirty="0"/>
              <a:t>音声の途中で切ること</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21</a:t>
            </a:fld>
            <a:endParaRPr kumimoji="1" lang="ja-JP" altLang="en-US"/>
          </a:p>
        </p:txBody>
      </p:sp>
    </p:spTree>
    <p:extLst>
      <p:ext uri="{BB962C8B-B14F-4D97-AF65-F5344CB8AC3E}">
        <p14:creationId xmlns:p14="http://schemas.microsoft.com/office/powerpoint/2010/main" val="89047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なぜ相談する必要があるのかを説明する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22</a:t>
            </a:fld>
            <a:endParaRPr kumimoji="1" lang="ja-JP" altLang="en-US"/>
          </a:p>
        </p:txBody>
      </p:sp>
    </p:spTree>
    <p:extLst>
      <p:ext uri="{BB962C8B-B14F-4D97-AF65-F5344CB8AC3E}">
        <p14:creationId xmlns:p14="http://schemas.microsoft.com/office/powerpoint/2010/main" val="2118480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だまされないためにはどうすればよいか考え</a:t>
            </a:r>
            <a:r>
              <a:rPr kumimoji="1" lang="ja-JP" altLang="en-US" sz="1200" kern="1200" dirty="0">
                <a:solidFill>
                  <a:schemeClr val="tx1"/>
                </a:solidFill>
                <a:effectLst/>
                <a:latin typeface="+mn-lt"/>
                <a:ea typeface="+mn-ea"/>
                <a:cs typeface="+mn-cs"/>
              </a:rPr>
              <a:t>ることを伝え</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寸劇でだまされた</a:t>
            </a:r>
            <a:r>
              <a:rPr kumimoji="1" lang="en-US" altLang="ja-JP" sz="1200" kern="1200" dirty="0">
                <a:solidFill>
                  <a:schemeClr val="tx1"/>
                </a:solidFill>
                <a:effectLst/>
                <a:latin typeface="+mn-lt"/>
                <a:ea typeface="+mn-ea"/>
                <a:cs typeface="+mn-cs"/>
              </a:rPr>
              <a:t>A</a:t>
            </a:r>
            <a:r>
              <a:rPr kumimoji="1" lang="ja-JP" altLang="en-US" sz="1200" kern="1200" dirty="0">
                <a:solidFill>
                  <a:schemeClr val="tx1"/>
                </a:solidFill>
                <a:effectLst/>
                <a:latin typeface="+mn-lt"/>
                <a:ea typeface="+mn-ea"/>
                <a:cs typeface="+mn-cs"/>
              </a:rPr>
              <a:t>さんに、</a:t>
            </a:r>
            <a:r>
              <a:rPr kumimoji="1" lang="ja-JP" altLang="ja-JP" sz="1200" kern="1200" dirty="0">
                <a:solidFill>
                  <a:schemeClr val="tx1"/>
                </a:solidFill>
                <a:effectLst/>
                <a:latin typeface="+mn-lt"/>
                <a:ea typeface="+mn-ea"/>
                <a:cs typeface="+mn-cs"/>
              </a:rPr>
              <a:t>どうしてだまされてしまったか</a:t>
            </a:r>
            <a:r>
              <a:rPr kumimoji="1" lang="ja-JP" altLang="en-US" sz="1200" kern="1200" dirty="0">
                <a:solidFill>
                  <a:schemeClr val="tx1"/>
                </a:solidFill>
                <a:effectLst/>
                <a:latin typeface="+mn-lt"/>
                <a:ea typeface="+mn-ea"/>
                <a:cs typeface="+mn-cs"/>
              </a:rPr>
              <a:t>を聞く</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（高齢者</a:t>
            </a:r>
            <a:r>
              <a:rPr kumimoji="1" lang="en-US" altLang="ja-JP" sz="1200" kern="1200" dirty="0">
                <a:solidFill>
                  <a:schemeClr val="tx1"/>
                </a:solidFill>
                <a:effectLst/>
                <a:latin typeface="+mn-lt"/>
                <a:ea typeface="+mn-ea"/>
                <a:cs typeface="+mn-cs"/>
              </a:rPr>
              <a:t>A</a:t>
            </a:r>
            <a:r>
              <a:rPr kumimoji="1" lang="ja-JP" altLang="en-US" sz="1200" kern="1200" dirty="0">
                <a:solidFill>
                  <a:schemeClr val="tx1"/>
                </a:solidFill>
                <a:effectLst/>
                <a:latin typeface="+mn-lt"/>
                <a:ea typeface="+mn-ea"/>
                <a:cs typeface="+mn-cs"/>
              </a:rPr>
              <a:t>さん）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・欲に目がくらんだ</a:t>
            </a:r>
          </a:p>
          <a:p>
            <a:r>
              <a:rPr kumimoji="1" lang="ja-JP" altLang="ja-JP" sz="1200" kern="1200" dirty="0">
                <a:solidFill>
                  <a:schemeClr val="tx1"/>
                </a:solidFill>
                <a:effectLst/>
                <a:latin typeface="+mn-lt"/>
                <a:ea typeface="+mn-ea"/>
                <a:cs typeface="+mn-cs"/>
              </a:rPr>
              <a:t>・今日までと言われて焦った</a:t>
            </a:r>
          </a:p>
          <a:p>
            <a:r>
              <a:rPr kumimoji="1" lang="ja-JP" altLang="ja-JP" sz="1200" kern="1200" dirty="0">
                <a:solidFill>
                  <a:schemeClr val="tx1"/>
                </a:solidFill>
                <a:effectLst/>
                <a:latin typeface="+mn-lt"/>
                <a:ea typeface="+mn-ea"/>
                <a:cs typeface="+mn-cs"/>
              </a:rPr>
              <a:t>・いつも</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を使って年金を引き出していたけれど、</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で振込をしたことがなかったので、よくわからなかった</a:t>
            </a:r>
          </a:p>
          <a:p>
            <a:r>
              <a:rPr kumimoji="1" lang="ja-JP" altLang="ja-JP" sz="1200" kern="1200" dirty="0">
                <a:solidFill>
                  <a:schemeClr val="tx1"/>
                </a:solidFill>
                <a:effectLst/>
                <a:latin typeface="+mn-lt"/>
                <a:ea typeface="+mn-ea"/>
                <a:cs typeface="+mn-cs"/>
              </a:rPr>
              <a:t>・自分は年金暮らしだし、お金がないから大丈夫だと思っていた</a:t>
            </a:r>
          </a:p>
          <a:p>
            <a:r>
              <a:rPr kumimoji="1" lang="ja-JP" altLang="ja-JP" sz="1200" kern="1200" dirty="0">
                <a:solidFill>
                  <a:schemeClr val="tx1"/>
                </a:solidFill>
                <a:effectLst/>
                <a:latin typeface="+mn-lt"/>
                <a:ea typeface="+mn-ea"/>
                <a:cs typeface="+mn-cs"/>
              </a:rPr>
              <a:t>・自分は絶対だまされないという自信があった</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23</a:t>
            </a:fld>
            <a:endParaRPr kumimoji="1" lang="ja-JP" altLang="en-US"/>
          </a:p>
        </p:txBody>
      </p:sp>
    </p:spTree>
    <p:extLst>
      <p:ext uri="{BB962C8B-B14F-4D97-AF65-F5344CB8AC3E}">
        <p14:creationId xmlns:p14="http://schemas.microsoft.com/office/powerpoint/2010/main" val="1507653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少額の詐欺もあり、他人事ではないという意識を高める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en-US" sz="1200" kern="1200" dirty="0" err="1">
                <a:solidFill>
                  <a:schemeClr val="tx1"/>
                </a:solidFill>
                <a:effectLst/>
                <a:latin typeface="+mn-lt"/>
                <a:ea typeface="+mn-ea"/>
                <a:cs typeface="+mn-cs"/>
              </a:rPr>
              <a:t>さんの</a:t>
            </a:r>
            <a:r>
              <a:rPr kumimoji="1" lang="ja-JP" altLang="en-US" sz="1200" kern="1200" dirty="0">
                <a:solidFill>
                  <a:schemeClr val="tx1"/>
                </a:solidFill>
                <a:effectLst/>
                <a:latin typeface="+mn-lt"/>
                <a:ea typeface="+mn-ea"/>
                <a:cs typeface="+mn-cs"/>
              </a:rPr>
              <a:t>発言を利用する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詐欺被害額が１～１０万円の被害者数、被害額などを説明する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24</a:t>
            </a:fld>
            <a:endParaRPr kumimoji="1" lang="ja-JP" altLang="en-US"/>
          </a:p>
        </p:txBody>
      </p:sp>
    </p:spTree>
    <p:extLst>
      <p:ext uri="{BB962C8B-B14F-4D97-AF65-F5344CB8AC3E}">
        <p14:creationId xmlns:p14="http://schemas.microsoft.com/office/powerpoint/2010/main" val="53895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誰でもだまされる可能性があることを伝える</a:t>
            </a:r>
            <a:endParaRPr kumimoji="1" lang="en-US" altLang="ja-JP" dirty="0"/>
          </a:p>
          <a:p>
            <a:r>
              <a:rPr kumimoji="1" lang="ja-JP" altLang="en-US" dirty="0"/>
              <a:t>・</a:t>
            </a:r>
            <a:r>
              <a:rPr kumimoji="1" lang="en-US" altLang="ja-JP" dirty="0"/>
              <a:t>A</a:t>
            </a:r>
            <a:r>
              <a:rPr kumimoji="1" lang="ja-JP" altLang="en-US" dirty="0" err="1"/>
              <a:t>さんの</a:t>
            </a:r>
            <a:r>
              <a:rPr kumimoji="1" lang="ja-JP" altLang="en-US" dirty="0"/>
              <a:t>発言を利用する</a:t>
            </a:r>
          </a:p>
          <a:p>
            <a:r>
              <a:rPr kumimoji="1" lang="ja-JP" altLang="en-US" dirty="0"/>
              <a:t>・だまされないと思ってだまされた人のデータを表示する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25</a:t>
            </a:fld>
            <a:endParaRPr kumimoji="1" lang="ja-JP" altLang="en-US"/>
          </a:p>
        </p:txBody>
      </p:sp>
    </p:spTree>
    <p:extLst>
      <p:ext uri="{BB962C8B-B14F-4D97-AF65-F5344CB8AC3E}">
        <p14:creationId xmlns:p14="http://schemas.microsoft.com/office/powerpoint/2010/main" val="364675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うそ電話サギ撃退装置について説明する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・警察が無料で貸し出していることを伝えるとともに、申込先が記載してある紙を配布する</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26</a:t>
            </a:fld>
            <a:endParaRPr kumimoji="1" lang="ja-JP" altLang="en-US"/>
          </a:p>
        </p:txBody>
      </p:sp>
    </p:spTree>
    <p:extLst>
      <p:ext uri="{BB962C8B-B14F-4D97-AF65-F5344CB8AC3E}">
        <p14:creationId xmlns:p14="http://schemas.microsoft.com/office/powerpoint/2010/main" val="4280317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だまされないためにはどうすればよいか</a:t>
            </a:r>
            <a:r>
              <a:rPr kumimoji="1" lang="ja-JP" altLang="en-US" sz="1200" kern="1200" dirty="0">
                <a:solidFill>
                  <a:schemeClr val="tx1"/>
                </a:solidFill>
                <a:effectLst/>
                <a:latin typeface="+mn-lt"/>
                <a:ea typeface="+mn-ea"/>
                <a:cs typeface="+mn-cs"/>
              </a:rPr>
              <a:t>をグループで話し合ってもらう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・自分が普段行っている対策などについて話すように促す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27</a:t>
            </a:fld>
            <a:endParaRPr kumimoji="1" lang="ja-JP" altLang="en-US"/>
          </a:p>
        </p:txBody>
      </p:sp>
    </p:spTree>
    <p:extLst>
      <p:ext uri="{BB962C8B-B14F-4D97-AF65-F5344CB8AC3E}">
        <p14:creationId xmlns:p14="http://schemas.microsoft.com/office/powerpoint/2010/main" val="407231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だまされないために重要なことについて、説明する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28</a:t>
            </a:fld>
            <a:endParaRPr kumimoji="1" lang="ja-JP" altLang="en-US"/>
          </a:p>
        </p:txBody>
      </p:sp>
    </p:spTree>
    <p:extLst>
      <p:ext uri="{BB962C8B-B14F-4D97-AF65-F5344CB8AC3E}">
        <p14:creationId xmlns:p14="http://schemas.microsoft.com/office/powerpoint/2010/main" val="321062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再度、詐欺に対する意識を把握する</a:t>
            </a:r>
          </a:p>
          <a:p>
            <a:r>
              <a:rPr kumimoji="1" lang="ja-JP" altLang="ja-JP" sz="1200" kern="1200" dirty="0">
                <a:solidFill>
                  <a:schemeClr val="tx1"/>
                </a:solidFill>
                <a:effectLst/>
                <a:latin typeface="+mn-lt"/>
                <a:ea typeface="+mn-ea"/>
                <a:cs typeface="+mn-cs"/>
              </a:rPr>
              <a:t>・「自分は絶対にだまされないと思うか？」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29</a:t>
            </a:fld>
            <a:endParaRPr kumimoji="1" lang="ja-JP" altLang="en-US"/>
          </a:p>
        </p:txBody>
      </p:sp>
    </p:spTree>
    <p:extLst>
      <p:ext uri="{BB962C8B-B14F-4D97-AF65-F5344CB8AC3E}">
        <p14:creationId xmlns:p14="http://schemas.microsoft.com/office/powerpoint/2010/main" val="343801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詐欺に対する意識を把握する</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「自分は絶対にだまされないと思うか？」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3</a:t>
            </a:fld>
            <a:endParaRPr kumimoji="1" lang="ja-JP" altLang="en-US"/>
          </a:p>
        </p:txBody>
      </p:sp>
    </p:spTree>
    <p:extLst>
      <p:ext uri="{BB962C8B-B14F-4D97-AF65-F5344CB8AC3E}">
        <p14:creationId xmlns:p14="http://schemas.microsoft.com/office/powerpoint/2010/main" val="3238866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まとめ</a:t>
            </a:r>
          </a:p>
          <a:p>
            <a:r>
              <a:rPr kumimoji="1" lang="ja-JP" altLang="ja-JP" sz="1200" kern="1200" dirty="0">
                <a:solidFill>
                  <a:schemeClr val="tx1"/>
                </a:solidFill>
                <a:effectLst/>
                <a:latin typeface="+mn-lt"/>
                <a:ea typeface="+mn-ea"/>
                <a:cs typeface="+mn-cs"/>
              </a:rPr>
              <a:t>・まとめのプリントを配り、プリントに沿って学んだことをまとめる</a:t>
            </a:r>
          </a:p>
          <a:p>
            <a:r>
              <a:rPr kumimoji="1" lang="ja-JP" altLang="ja-JP" sz="1200" kern="1200" dirty="0">
                <a:solidFill>
                  <a:schemeClr val="tx1"/>
                </a:solidFill>
                <a:effectLst/>
                <a:latin typeface="+mn-lt"/>
                <a:ea typeface="+mn-ea"/>
                <a:cs typeface="+mn-cs"/>
              </a:rPr>
              <a:t>・音読する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・誰に伝えるかをまとめの紙に書いてもらう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30</a:t>
            </a:fld>
            <a:endParaRPr kumimoji="1" lang="ja-JP" altLang="en-US"/>
          </a:p>
        </p:txBody>
      </p:sp>
    </p:spTree>
    <p:extLst>
      <p:ext uri="{BB962C8B-B14F-4D97-AF65-F5344CB8AC3E}">
        <p14:creationId xmlns:p14="http://schemas.microsoft.com/office/powerpoint/2010/main" val="2101979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31</a:t>
            </a:fld>
            <a:endParaRPr kumimoji="1" lang="ja-JP" altLang="en-US"/>
          </a:p>
        </p:txBody>
      </p:sp>
    </p:spTree>
    <p:extLst>
      <p:ext uri="{BB962C8B-B14F-4D97-AF65-F5344CB8AC3E}">
        <p14:creationId xmlns:p14="http://schemas.microsoft.com/office/powerpoint/2010/main" val="194583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5</a:t>
            </a:r>
            <a:r>
              <a:rPr kumimoji="1" lang="ja-JP" altLang="en-US" sz="1200" kern="1200" dirty="0">
                <a:solidFill>
                  <a:schemeClr val="tx1"/>
                </a:solidFill>
                <a:effectLst/>
                <a:latin typeface="+mn-lt"/>
                <a:ea typeface="+mn-ea"/>
                <a:cs typeface="+mn-cs"/>
              </a:rPr>
              <a:t>人程度のグループをいくつか作り、</a:t>
            </a:r>
            <a:r>
              <a:rPr kumimoji="1" lang="ja-JP" altLang="ja-JP" sz="1200" kern="1200" dirty="0">
                <a:solidFill>
                  <a:schemeClr val="tx1"/>
                </a:solidFill>
                <a:effectLst/>
                <a:latin typeface="+mn-lt"/>
                <a:ea typeface="+mn-ea"/>
                <a:cs typeface="+mn-cs"/>
              </a:rPr>
              <a:t>カルタ大会をする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ルールを説明する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さりげなく、年長者のほうにカルタの絵札を向けて並べる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カルタ大会の間に、グループごとの写真を撮影する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パソコンで、まとめのプリントに撮影した写真を挿入し、モバイルプリンターで人数分、印刷しておく</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4</a:t>
            </a:fld>
            <a:endParaRPr kumimoji="1" lang="ja-JP" altLang="en-US"/>
          </a:p>
        </p:txBody>
      </p:sp>
    </p:spTree>
    <p:extLst>
      <p:ext uri="{BB962C8B-B14F-4D97-AF65-F5344CB8AC3E}">
        <p14:creationId xmlns:p14="http://schemas.microsoft.com/office/powerpoint/2010/main" val="227232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手口を知ることで、予防していくことを伝える</a:t>
            </a:r>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5</a:t>
            </a:fld>
            <a:endParaRPr kumimoji="1" lang="ja-JP" altLang="en-US"/>
          </a:p>
        </p:txBody>
      </p:sp>
    </p:spTree>
    <p:extLst>
      <p:ext uri="{BB962C8B-B14F-4D97-AF65-F5344CB8AC3E}">
        <p14:creationId xmlns:p14="http://schemas.microsoft.com/office/powerpoint/2010/main" val="129345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ATM</a:t>
            </a:r>
            <a:r>
              <a:rPr kumimoji="1" lang="ja-JP" altLang="en-US" sz="1200" kern="1200" dirty="0">
                <a:solidFill>
                  <a:schemeClr val="tx1"/>
                </a:solidFill>
                <a:effectLst/>
                <a:latin typeface="+mn-lt"/>
                <a:ea typeface="+mn-ea"/>
                <a:cs typeface="+mn-cs"/>
              </a:rPr>
              <a:t>の認知度と使用度を把握し、</a:t>
            </a:r>
            <a:r>
              <a:rPr kumimoji="1" lang="en-US" altLang="ja-JP" sz="1200" kern="1200" dirty="0">
                <a:solidFill>
                  <a:schemeClr val="tx1"/>
                </a:solidFill>
                <a:effectLst/>
                <a:latin typeface="+mn-lt"/>
                <a:ea typeface="+mn-ea"/>
                <a:cs typeface="+mn-cs"/>
              </a:rPr>
              <a:t>ATM</a:t>
            </a:r>
            <a:r>
              <a:rPr kumimoji="1" lang="ja-JP" altLang="en-US" sz="1200" kern="1200" dirty="0">
                <a:solidFill>
                  <a:schemeClr val="tx1"/>
                </a:solidFill>
                <a:effectLst/>
                <a:latin typeface="+mn-lt"/>
                <a:ea typeface="+mn-ea"/>
                <a:cs typeface="+mn-cs"/>
              </a:rPr>
              <a:t>について説明する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を知っているか？」「使ったことがあるか？」</a:t>
            </a:r>
          </a:p>
          <a:p>
            <a:r>
              <a:rPr kumimoji="1" lang="ja-JP" altLang="en-US" dirty="0"/>
              <a:t>・通帳やキャッシュカードを使って自分の口座に現金を預け入れたり、自分の口座から現金を引き出したりすることができる</a:t>
            </a:r>
          </a:p>
          <a:p>
            <a:r>
              <a:rPr kumimoji="1" lang="ja-JP" altLang="en-US" dirty="0"/>
              <a:t>・他人の口座へ振り込みもできる</a:t>
            </a:r>
          </a:p>
          <a:p>
            <a:r>
              <a:rPr kumimoji="1" lang="ja-JP" altLang="en-US" dirty="0"/>
              <a:t>・銀行や郵便局、コンビニに設置されている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を使った典型的なうそ電話サギの手口を寸劇で紹介する</a:t>
            </a:r>
            <a:r>
              <a:rPr kumimoji="1" lang="ja-JP" altLang="en-US" sz="1200" kern="1200" dirty="0">
                <a:solidFill>
                  <a:schemeClr val="tx1"/>
                </a:solidFill>
                <a:effectLst/>
                <a:latin typeface="+mn-lt"/>
                <a:ea typeface="+mn-ea"/>
                <a:cs typeface="+mn-cs"/>
              </a:rPr>
              <a:t>ことを伝える</a:t>
            </a:r>
            <a:endParaRPr kumimoji="1" lang="en-US" altLang="ja-JP"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6</a:t>
            </a:fld>
            <a:endParaRPr kumimoji="1" lang="ja-JP" altLang="en-US"/>
          </a:p>
        </p:txBody>
      </p:sp>
    </p:spTree>
    <p:extLst>
      <p:ext uri="{BB962C8B-B14F-4D97-AF65-F5344CB8AC3E}">
        <p14:creationId xmlns:p14="http://schemas.microsoft.com/office/powerpoint/2010/main" val="185722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（ナレーター）</a:t>
            </a:r>
          </a:p>
          <a:p>
            <a:r>
              <a:rPr kumimoji="1" lang="ja-JP" altLang="ja-JP" sz="1200" kern="1200" dirty="0">
                <a:solidFill>
                  <a:schemeClr val="tx1"/>
                </a:solidFill>
                <a:effectLst/>
                <a:latin typeface="+mn-lt"/>
                <a:ea typeface="+mn-ea"/>
                <a:cs typeface="+mn-cs"/>
              </a:rPr>
              <a:t>今日は、金曜日の午後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00</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A</a:t>
            </a:r>
            <a:r>
              <a:rPr kumimoji="1" lang="ja-JP" altLang="ja-JP" sz="1200" kern="1200" dirty="0" err="1">
                <a:solidFill>
                  <a:schemeClr val="tx1"/>
                </a:solidFill>
                <a:effectLst/>
                <a:latin typeface="+mn-lt"/>
                <a:ea typeface="+mn-ea"/>
                <a:cs typeface="+mn-cs"/>
              </a:rPr>
              <a:t>さんが</a:t>
            </a:r>
            <a:r>
              <a:rPr kumimoji="1" lang="ja-JP" altLang="ja-JP" sz="1200" kern="1200" dirty="0">
                <a:solidFill>
                  <a:schemeClr val="tx1"/>
                </a:solidFill>
                <a:effectLst/>
                <a:latin typeface="+mn-lt"/>
                <a:ea typeface="+mn-ea"/>
                <a:cs typeface="+mn-cs"/>
              </a:rPr>
              <a:t>自宅でくつろいでいますよ</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（詐欺師）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高齢者役は、適当に相槌を打って応じること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プルルルルル</a:t>
            </a:r>
          </a:p>
          <a:p>
            <a:r>
              <a:rPr kumimoji="1" lang="ja-JP" altLang="ja-JP" sz="1200" kern="1200" dirty="0">
                <a:solidFill>
                  <a:schemeClr val="tx1"/>
                </a:solidFill>
                <a:effectLst/>
                <a:latin typeface="+mn-lt"/>
                <a:ea typeface="+mn-ea"/>
                <a:cs typeface="+mn-cs"/>
              </a:rPr>
              <a:t>もしもし、わたくし、鹿児島市役所の</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と申します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実は、</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様に返還すべき医療費が、</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年分、</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万円たまっておりました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こちらの不注意で、医療費の返還が遅くなってしまい、まことに申し訳ございません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返還の手続きができる期日は本日までなので、急がなければ、</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様にお金を返還できなくなります</a:t>
            </a:r>
          </a:p>
          <a:p>
            <a:r>
              <a:rPr kumimoji="1" lang="ja-JP" altLang="ja-JP" sz="1200" kern="1200" dirty="0">
                <a:solidFill>
                  <a:schemeClr val="tx1"/>
                </a:solidFill>
                <a:effectLst/>
                <a:latin typeface="+mn-lt"/>
                <a:ea typeface="+mn-ea"/>
                <a:cs typeface="+mn-cs"/>
              </a:rPr>
              <a:t>返還の手続きは、期日が迫っている関係で、お近くのコンビニの</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で行わなければなりません</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今すぐに、キャッシュカードと携帯電話を持って、お近くのコンビニの</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に行ってください</a:t>
            </a:r>
          </a:p>
          <a:p>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の前に着いたら、私に電話をかけてください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7</a:t>
            </a:fld>
            <a:endParaRPr kumimoji="1" lang="ja-JP" altLang="en-US"/>
          </a:p>
        </p:txBody>
      </p:sp>
    </p:spTree>
    <p:extLst>
      <p:ext uri="{BB962C8B-B14F-4D97-AF65-F5344CB8AC3E}">
        <p14:creationId xmlns:p14="http://schemas.microsoft.com/office/powerpoint/2010/main" val="29724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（ナレーター）</a:t>
            </a:r>
          </a:p>
          <a:p>
            <a:r>
              <a:rPr kumimoji="1" lang="ja-JP" altLang="ja-JP" sz="1200" kern="1200" dirty="0">
                <a:solidFill>
                  <a:schemeClr val="tx1"/>
                </a:solidFill>
                <a:effectLst/>
                <a:latin typeface="+mn-lt"/>
                <a:ea typeface="+mn-ea"/>
                <a:cs typeface="+mn-cs"/>
              </a:rPr>
              <a:t>なぜ</a:t>
            </a:r>
            <a:r>
              <a:rPr kumimoji="1" lang="ja-JP" altLang="en-US" sz="1200" kern="1200" dirty="0">
                <a:solidFill>
                  <a:schemeClr val="tx1"/>
                </a:solidFill>
                <a:effectLst/>
                <a:latin typeface="+mn-lt"/>
                <a:ea typeface="+mn-ea"/>
                <a:cs typeface="+mn-cs"/>
              </a:rPr>
              <a:t>銀行ではなく</a:t>
            </a:r>
            <a:r>
              <a:rPr kumimoji="1" lang="ja-JP" altLang="ja-JP" sz="1200" kern="1200" dirty="0">
                <a:solidFill>
                  <a:schemeClr val="tx1"/>
                </a:solidFill>
                <a:effectLst/>
                <a:latin typeface="+mn-lt"/>
                <a:ea typeface="+mn-ea"/>
                <a:cs typeface="+mn-cs"/>
              </a:rPr>
              <a:t>コンビニかを</a:t>
            </a:r>
            <a:r>
              <a:rPr kumimoji="1" lang="ja-JP" altLang="en-US" sz="1200" kern="1200" dirty="0">
                <a:solidFill>
                  <a:schemeClr val="tx1"/>
                </a:solidFill>
                <a:effectLst/>
                <a:latin typeface="+mn-lt"/>
                <a:ea typeface="+mn-ea"/>
                <a:cs typeface="+mn-cs"/>
              </a:rPr>
              <a:t>問いかけるとともに、銀行は行員がうそ電話サギに警戒して声掛けをしてくれるが、コンビニの店員は声掛けをしないことが多いので、だましやすいという理由を</a:t>
            </a:r>
            <a:r>
              <a:rPr kumimoji="1" lang="ja-JP" altLang="ja-JP" sz="1200" kern="1200" dirty="0">
                <a:solidFill>
                  <a:schemeClr val="tx1"/>
                </a:solidFill>
                <a:effectLst/>
                <a:latin typeface="+mn-lt"/>
                <a:ea typeface="+mn-ea"/>
                <a:cs typeface="+mn-cs"/>
              </a:rPr>
              <a:t>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67AEDCB8-921D-4D25-8B98-0DFFFF9C8D7C}" type="slidenum">
              <a:rPr kumimoji="1" lang="ja-JP" altLang="en-US" smtClean="0"/>
              <a:t>8</a:t>
            </a:fld>
            <a:endParaRPr kumimoji="1" lang="ja-JP" altLang="en-US"/>
          </a:p>
        </p:txBody>
      </p:sp>
    </p:spTree>
    <p:extLst>
      <p:ext uri="{BB962C8B-B14F-4D97-AF65-F5344CB8AC3E}">
        <p14:creationId xmlns:p14="http://schemas.microsoft.com/office/powerpoint/2010/main" val="165328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（詐欺師）</a:t>
            </a:r>
          </a:p>
          <a:p>
            <a:r>
              <a:rPr kumimoji="1" lang="ja-JP" altLang="ja-JP" sz="1200" kern="1200" dirty="0">
                <a:solidFill>
                  <a:schemeClr val="tx1"/>
                </a:solidFill>
                <a:effectLst/>
                <a:latin typeface="+mn-lt"/>
                <a:ea typeface="+mn-ea"/>
                <a:cs typeface="+mn-cs"/>
              </a:rPr>
              <a:t>もしもし。</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様ですね</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では、市役所から、</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様に</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万円をお振込みさせていただきますので、キャッシュカードを</a:t>
            </a:r>
            <a:r>
              <a:rPr kumimoji="1" lang="en-US" altLang="ja-JP" sz="1200" kern="1200" dirty="0">
                <a:solidFill>
                  <a:schemeClr val="tx1"/>
                </a:solidFill>
                <a:effectLst/>
                <a:latin typeface="+mn-lt"/>
                <a:ea typeface="+mn-ea"/>
                <a:cs typeface="+mn-cs"/>
              </a:rPr>
              <a:t>ATM</a:t>
            </a:r>
            <a:r>
              <a:rPr kumimoji="1" lang="ja-JP" altLang="ja-JP" sz="1200" kern="1200" dirty="0">
                <a:solidFill>
                  <a:schemeClr val="tx1"/>
                </a:solidFill>
                <a:effectLst/>
                <a:latin typeface="+mn-lt"/>
                <a:ea typeface="+mn-ea"/>
                <a:cs typeface="+mn-cs"/>
              </a:rPr>
              <a:t>に入れてください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14312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CF769E-2A51-435F-95A8-5C620164403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40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5D075A-622F-4F7A-9540-73E5D709B10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61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B6516C-F60A-429E-8D45-78382FF2884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24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CF769E-2A51-435F-95A8-5C620164403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996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09915-EAD3-403A-B463-1A3585A33FAD}"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118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F190C7-49A6-4168-8CDE-FBA1E73F955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314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7F07F4-AA97-4D63-A4E7-EA8491409822}"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58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879CF-8A61-4CFA-84C0-7B4AE08C6B6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372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2530A-1F06-4267-85E7-A8008FC994A6}"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8477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72B8-11A0-4282-A72A-60F46B06E11F}"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21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AD7A1A-C88E-4E43-A5D0-486220FA9A68}"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084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09915-EAD3-403A-B463-1A3585A33FAD}"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45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255F2-984E-4C1E-85C9-AF23EEB5A6C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9838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5D075A-622F-4F7A-9540-73E5D709B10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5080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B6516C-F60A-429E-8D45-78382FF2884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038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F91E5CA-CC2C-455E-AC48-FCADB3999A3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1661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8282AC-F004-43C7-8A6C-52F829E4232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191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290B0A-8E63-4066-BA76-70E15B217140}"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3852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A4A061-B888-4641-B7DD-9F9A8C15A192}"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6672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487F9B-DEB5-4ADC-AC95-5A8EF4B6B44D}"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6035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96CB344-CB35-4B06-B830-AE547E7EA67F}"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81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62371E-C29E-43BD-AF9F-B687AC63C1FB}"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051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F190C7-49A6-4168-8CDE-FBA1E73F955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0308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179BCD-B0BC-4FFA-9FDF-D516E0A3685A}"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0378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5868522-5047-4E3A-9970-7152BF02CC5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6083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A80EF3-A606-441C-A920-53C1967612A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89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B42ACE-F20E-4557-907E-F6C6B4BD1BB0}"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446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CF769E-2A51-435F-95A8-5C620164403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3146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09915-EAD3-403A-B463-1A3585A33FAD}"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3300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F190C7-49A6-4168-8CDE-FBA1E73F955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253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7F07F4-AA97-4D63-A4E7-EA8491409822}"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7055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879CF-8A61-4CFA-84C0-7B4AE08C6B6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4941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2530A-1F06-4267-85E7-A8008FC994A6}"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117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7F07F4-AA97-4D63-A4E7-EA8491409822}"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218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72B8-11A0-4282-A72A-60F46B06E11F}"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589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AD7A1A-C88E-4E43-A5D0-486220FA9A68}"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301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255F2-984E-4C1E-85C9-AF23EEB5A6C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2153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5D075A-622F-4F7A-9540-73E5D709B10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543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B6516C-F60A-429E-8D45-78382FF2884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8540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CF769E-2A51-435F-95A8-5C620164403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605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09915-EAD3-403A-B463-1A3585A33FAD}"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2403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F190C7-49A6-4168-8CDE-FBA1E73F955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1089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7F07F4-AA97-4D63-A4E7-EA8491409822}"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0329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879CF-8A61-4CFA-84C0-7B4AE08C6B6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370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879CF-8A61-4CFA-84C0-7B4AE08C6B6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081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2530A-1F06-4267-85E7-A8008FC994A6}"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1916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72B8-11A0-4282-A72A-60F46B06E11F}"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3193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AD7A1A-C88E-4E43-A5D0-486220FA9A68}"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6309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255F2-984E-4C1E-85C9-AF23EEB5A6C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878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5D075A-622F-4F7A-9540-73E5D709B104}"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4868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B6516C-F60A-429E-8D45-78382FF28843}"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436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2530A-1F06-4267-85E7-A8008FC994A6}"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003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72B8-11A0-4282-A72A-60F46B06E11F}"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476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AD7A1A-C88E-4E43-A5D0-486220FA9A68}"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911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255F2-984E-4C1E-85C9-AF23EEB5A6CC}"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825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6B06-2F0C-4321-A2EA-E6F0B5BBFE37}"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3813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6B06-2F0C-4321-A2EA-E6F0B5BBFE37}"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04338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EB6B93-68E9-4C7D-949E-E71B71191260}"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2F1CB-D16F-4551-AC24-9810000F409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92409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6B06-2F0C-4321-A2EA-E6F0B5BBFE37}"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23561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6B06-2F0C-4321-A2EA-E6F0B5BBFE37}" type="datetime1">
              <a:rPr lang="ja-JP" altLang="en-US" smtClean="0">
                <a:solidFill>
                  <a:prstClr val="black">
                    <a:tint val="75000"/>
                  </a:prstClr>
                </a:solidFill>
              </a:rPr>
              <a:pPr/>
              <a:t>2020/2/3</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9B15-A72F-4259-BA61-0D81D977BB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25673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2291" y="576530"/>
            <a:ext cx="8259417" cy="1247396"/>
          </a:xfrm>
        </p:spPr>
        <p:txBody>
          <a:bodyPr>
            <a:normAutofit/>
          </a:bodyPr>
          <a:lstStyle/>
          <a:p>
            <a:r>
              <a:rPr kumimoji="1" lang="ja-JP" altLang="en-US" b="1" dirty="0">
                <a:solidFill>
                  <a:srgbClr val="00B050"/>
                </a:solidFill>
              </a:rPr>
              <a:t>出ていけ！うそ電話サギ</a:t>
            </a:r>
          </a:p>
        </p:txBody>
      </p:sp>
      <p:sp>
        <p:nvSpPr>
          <p:cNvPr id="3" name="サブタイトル 2"/>
          <p:cNvSpPr>
            <a:spLocks noGrp="1"/>
          </p:cNvSpPr>
          <p:nvPr>
            <p:ph type="subTitle" idx="1"/>
          </p:nvPr>
        </p:nvSpPr>
        <p:spPr>
          <a:xfrm>
            <a:off x="1801307" y="5186910"/>
            <a:ext cx="6109511" cy="1352003"/>
          </a:xfrm>
        </p:spPr>
        <p:txBody>
          <a:bodyPr>
            <a:normAutofit/>
          </a:bodyPr>
          <a:lstStyle/>
          <a:p>
            <a:pPr algn="l"/>
            <a:r>
              <a:rPr kumimoji="1" lang="ja-JP" altLang="en-US" b="1" dirty="0"/>
              <a:t>原案：</a:t>
            </a:r>
            <a:r>
              <a:rPr kumimoji="1" lang="en-US" altLang="ja-JP" b="1" dirty="0"/>
              <a:t>2016</a:t>
            </a:r>
            <a:r>
              <a:rPr kumimoji="1" lang="ja-JP" altLang="en-US" b="1" dirty="0"/>
              <a:t>年度「消費者教育論」受講者</a:t>
            </a:r>
            <a:endParaRPr kumimoji="1" lang="en-US" altLang="ja-JP" b="1" dirty="0"/>
          </a:p>
          <a:p>
            <a:pPr algn="l"/>
            <a:r>
              <a:rPr lang="ja-JP" altLang="en-US" b="1" dirty="0"/>
              <a:t>修正：上門千代</a:t>
            </a:r>
            <a:endParaRPr lang="en-US" altLang="ja-JP" b="1" dirty="0"/>
          </a:p>
          <a:p>
            <a:pPr algn="l"/>
            <a:r>
              <a:rPr lang="ja-JP" altLang="en-US" b="1" dirty="0"/>
              <a:t>作成：鹿児島大学教育学部 石橋愛架</a:t>
            </a:r>
            <a:endParaRPr kumimoji="1" lang="ja-JP" altLang="en-US" b="1" dirty="0"/>
          </a:p>
        </p:txBody>
      </p:sp>
      <p:sp>
        <p:nvSpPr>
          <p:cNvPr id="7" name="スライド番号プレースホルダー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1</a:t>
            </a:fld>
            <a:endParaRPr lang="ja-JP" altLang="en-US">
              <a:solidFill>
                <a:prstClr val="black">
                  <a:tint val="75000"/>
                </a:prstClr>
              </a:solidFill>
            </a:endParaRPr>
          </a:p>
        </p:txBody>
      </p:sp>
      <p:pic>
        <p:nvPicPr>
          <p:cNvPr id="6" name="Picture 2" descr="ATM・キャッシュディスペンサーのイラスト">
            <a:extLst>
              <a:ext uri="{FF2B5EF4-FFF2-40B4-BE49-F238E27FC236}">
                <a16:creationId xmlns:a16="http://schemas.microsoft.com/office/drawing/2014/main" id="{FC9D8FFC-069E-4563-BCB0-738951F2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916" y="2303743"/>
            <a:ext cx="2288457" cy="24475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詐欺の電話のイラスト（女性）">
            <a:extLst>
              <a:ext uri="{FF2B5EF4-FFF2-40B4-BE49-F238E27FC236}">
                <a16:creationId xmlns:a16="http://schemas.microsoft.com/office/drawing/2014/main" id="{092F63C1-1195-415C-ADF3-85E855A9C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582" y="1666929"/>
            <a:ext cx="3192227" cy="319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8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24528" cy="6895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スライド番号プレースホルダー 2"/>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4" name="正方形/長方形 3"/>
          <p:cNvSpPr/>
          <p:nvPr/>
        </p:nvSpPr>
        <p:spPr>
          <a:xfrm>
            <a:off x="233264" y="5980761"/>
            <a:ext cx="697500" cy="7407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b="1" dirty="0">
                <a:solidFill>
                  <a:prstClr val="black"/>
                </a:solidFill>
              </a:rPr>
              <a:t>３</a:t>
            </a:r>
          </a:p>
        </p:txBody>
      </p:sp>
    </p:spTree>
    <p:extLst>
      <p:ext uri="{BB962C8B-B14F-4D97-AF65-F5344CB8AC3E}">
        <p14:creationId xmlns:p14="http://schemas.microsoft.com/office/powerpoint/2010/main" val="124740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4" name="正方形/長方形 3"/>
          <p:cNvSpPr/>
          <p:nvPr/>
        </p:nvSpPr>
        <p:spPr>
          <a:xfrm>
            <a:off x="2483768" y="2060848"/>
            <a:ext cx="23042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2699792" y="2060884"/>
            <a:ext cx="42662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prstClr val="black"/>
                </a:solidFill>
                <a:effectLst>
                  <a:outerShdw blurRad="38100" dist="38100" dir="2700000" algn="tl">
                    <a:srgbClr val="000000">
                      <a:alpha val="43137"/>
                    </a:srgbClr>
                  </a:outerShdw>
                </a:effectLst>
              </a:rPr>
              <a:t>２００</a:t>
            </a:r>
            <a:r>
              <a:rPr lang="en-US" altLang="ja-JP" sz="4400" b="1" dirty="0">
                <a:solidFill>
                  <a:prstClr val="black"/>
                </a:solidFill>
                <a:effectLst>
                  <a:outerShdw blurRad="38100" dist="38100" dir="2700000" algn="tl">
                    <a:srgbClr val="000000">
                      <a:alpha val="43137"/>
                    </a:srgbClr>
                  </a:outerShdw>
                </a:effectLst>
              </a:rPr>
              <a:t>,</a:t>
            </a:r>
            <a:r>
              <a:rPr lang="ja-JP" altLang="en-US" sz="4400" b="1" dirty="0">
                <a:solidFill>
                  <a:prstClr val="black"/>
                </a:solidFill>
                <a:effectLst>
                  <a:outerShdw blurRad="38100" dist="38100" dir="2700000" algn="tl">
                    <a:srgbClr val="000000">
                      <a:alpha val="43137"/>
                    </a:srgbClr>
                  </a:outerShdw>
                </a:effectLst>
              </a:rPr>
              <a:t>０００</a:t>
            </a:r>
          </a:p>
        </p:txBody>
      </p:sp>
    </p:spTree>
    <p:extLst>
      <p:ext uri="{BB962C8B-B14F-4D97-AF65-F5344CB8AC3E}">
        <p14:creationId xmlns:p14="http://schemas.microsoft.com/office/powerpoint/2010/main" val="344315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スライド番号プレースホルダー 2"/>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12</a:t>
            </a:fld>
            <a:endParaRPr lang="ja-JP" altLang="en-US">
              <a:solidFill>
                <a:prstClr val="black">
                  <a:tint val="75000"/>
                </a:prstClr>
              </a:solidFill>
            </a:endParaRPr>
          </a:p>
        </p:txBody>
      </p:sp>
    </p:spTree>
    <p:extLst>
      <p:ext uri="{BB962C8B-B14F-4D97-AF65-F5344CB8AC3E}">
        <p14:creationId xmlns:p14="http://schemas.microsoft.com/office/powerpoint/2010/main" val="188032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81" y="0"/>
            <a:ext cx="6962437"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4" name="正方形/長方形 3"/>
          <p:cNvSpPr/>
          <p:nvPr/>
        </p:nvSpPr>
        <p:spPr>
          <a:xfrm>
            <a:off x="233264" y="5980761"/>
            <a:ext cx="697500" cy="74071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4800" b="1" dirty="0">
              <a:solidFill>
                <a:prstClr val="black"/>
              </a:solidFill>
            </a:endParaRPr>
          </a:p>
        </p:txBody>
      </p:sp>
    </p:spTree>
    <p:extLst>
      <p:ext uri="{BB962C8B-B14F-4D97-AF65-F5344CB8AC3E}">
        <p14:creationId xmlns:p14="http://schemas.microsoft.com/office/powerpoint/2010/main" val="156286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4" name="テキスト ボックス 3"/>
          <p:cNvSpPr txBox="1"/>
          <p:nvPr/>
        </p:nvSpPr>
        <p:spPr>
          <a:xfrm>
            <a:off x="1868556" y="516835"/>
            <a:ext cx="5406888" cy="1015663"/>
          </a:xfrm>
          <a:prstGeom prst="rect">
            <a:avLst/>
          </a:prstGeom>
          <a:noFill/>
        </p:spPr>
        <p:txBody>
          <a:bodyPr wrap="square" rtlCol="0">
            <a:spAutoFit/>
          </a:bodyPr>
          <a:lstStyle/>
          <a:p>
            <a:r>
              <a:rPr kumimoji="1" lang="ja-JP" altLang="en-US" sz="6000" b="1" u="sng" dirty="0">
                <a:latin typeface="+mj-ea"/>
                <a:ea typeface="+mj-ea"/>
              </a:rPr>
              <a:t>還付金サギとは</a:t>
            </a:r>
          </a:p>
        </p:txBody>
      </p:sp>
      <p:sp>
        <p:nvSpPr>
          <p:cNvPr id="5" name="テキスト ボックス 4"/>
          <p:cNvSpPr txBox="1"/>
          <p:nvPr/>
        </p:nvSpPr>
        <p:spPr>
          <a:xfrm>
            <a:off x="0" y="1849358"/>
            <a:ext cx="9303026" cy="3416320"/>
          </a:xfrm>
          <a:prstGeom prst="rect">
            <a:avLst/>
          </a:prstGeom>
          <a:noFill/>
        </p:spPr>
        <p:txBody>
          <a:bodyPr wrap="square" rtlCol="0">
            <a:spAutoFit/>
          </a:bodyPr>
          <a:lstStyle/>
          <a:p>
            <a:pPr>
              <a:lnSpc>
                <a:spcPct val="150000"/>
              </a:lnSpc>
            </a:pPr>
            <a:r>
              <a:rPr kumimoji="1" lang="ja-JP" altLang="en-US" sz="4800" dirty="0">
                <a:latin typeface="+mj-ea"/>
                <a:ea typeface="+mj-ea"/>
              </a:rPr>
              <a:t>市役所の職員などを装い、</a:t>
            </a:r>
            <a:endParaRPr kumimoji="1" lang="en-US" altLang="ja-JP" sz="4800" dirty="0">
              <a:latin typeface="+mj-ea"/>
              <a:ea typeface="+mj-ea"/>
            </a:endParaRPr>
          </a:p>
          <a:p>
            <a:pPr>
              <a:lnSpc>
                <a:spcPct val="150000"/>
              </a:lnSpc>
            </a:pPr>
            <a:r>
              <a:rPr lang="ja-JP" altLang="en-US" sz="4800" dirty="0">
                <a:latin typeface="+mj-ea"/>
                <a:ea typeface="+mj-ea"/>
              </a:rPr>
              <a:t>医療費や年金を返還しますと言い、</a:t>
            </a:r>
            <a:endParaRPr lang="en-US" altLang="ja-JP" sz="4800" dirty="0">
              <a:latin typeface="+mj-ea"/>
              <a:ea typeface="+mj-ea"/>
            </a:endParaRPr>
          </a:p>
          <a:p>
            <a:pPr>
              <a:lnSpc>
                <a:spcPct val="150000"/>
              </a:lnSpc>
            </a:pPr>
            <a:r>
              <a:rPr kumimoji="1" lang="en-US" altLang="ja-JP" sz="4800" dirty="0">
                <a:latin typeface="+mj-ea"/>
                <a:ea typeface="+mj-ea"/>
              </a:rPr>
              <a:t>ATM</a:t>
            </a:r>
            <a:r>
              <a:rPr kumimoji="1" lang="ja-JP" altLang="en-US" sz="4800" dirty="0">
                <a:latin typeface="+mj-ea"/>
                <a:ea typeface="+mj-ea"/>
              </a:rPr>
              <a:t>でお金を振り込ませる</a:t>
            </a:r>
            <a:r>
              <a:rPr lang="ja-JP" altLang="en-US" sz="4800" dirty="0">
                <a:latin typeface="+mj-ea"/>
                <a:ea typeface="+mj-ea"/>
              </a:rPr>
              <a:t>サギ</a:t>
            </a:r>
            <a:endParaRPr kumimoji="1" lang="ja-JP" altLang="en-US" sz="4800" dirty="0">
              <a:latin typeface="+mj-ea"/>
              <a:ea typeface="+mj-ea"/>
            </a:endParaRPr>
          </a:p>
        </p:txBody>
      </p:sp>
    </p:spTree>
    <p:extLst>
      <p:ext uri="{BB962C8B-B14F-4D97-AF65-F5344CB8AC3E}">
        <p14:creationId xmlns:p14="http://schemas.microsoft.com/office/powerpoint/2010/main" val="273305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325" y="179388"/>
            <a:ext cx="8515349" cy="1646237"/>
          </a:xfrm>
        </p:spPr>
        <p:txBody>
          <a:bodyPr>
            <a:noAutofit/>
          </a:bodyPr>
          <a:lstStyle/>
          <a:p>
            <a:r>
              <a:rPr lang="ja-JP" altLang="en-US" sz="5400" b="1" dirty="0">
                <a:latin typeface="+mj-ea"/>
              </a:rPr>
              <a:t>自分がだまされたら</a:t>
            </a:r>
            <a:br>
              <a:rPr lang="en-US" altLang="ja-JP" sz="5400" b="1" dirty="0">
                <a:latin typeface="+mj-ea"/>
              </a:rPr>
            </a:br>
            <a:r>
              <a:rPr lang="ja-JP" altLang="en-US" sz="5400" b="1" dirty="0">
                <a:latin typeface="+mj-ea"/>
              </a:rPr>
              <a:t>どんな気持ちになりますか？</a:t>
            </a:r>
            <a:endParaRPr kumimoji="1" lang="ja-JP" altLang="en-US" sz="5400" b="1" dirty="0">
              <a:latin typeface="+mj-ea"/>
            </a:endParaRP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15</a:t>
            </a:fld>
            <a:endParaRPr lang="ja-JP" altLang="en-US">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74" y="2123705"/>
            <a:ext cx="3418133" cy="405484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34527"/>
            <a:ext cx="3425780" cy="3944021"/>
          </a:xfrm>
          <a:prstGeom prst="rect">
            <a:avLst/>
          </a:prstGeom>
        </p:spPr>
      </p:pic>
    </p:spTree>
    <p:extLst>
      <p:ext uri="{BB962C8B-B14F-4D97-AF65-F5344CB8AC3E}">
        <p14:creationId xmlns:p14="http://schemas.microsoft.com/office/powerpoint/2010/main" val="366924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14450" y="285449"/>
            <a:ext cx="6515100" cy="923330"/>
          </a:xfrm>
          <a:prstGeom prst="rect">
            <a:avLst/>
          </a:prstGeom>
          <a:solidFill>
            <a:schemeClr val="bg1"/>
          </a:solidFill>
        </p:spPr>
        <p:txBody>
          <a:bodyPr wrap="square" rtlCol="0">
            <a:spAutoFit/>
          </a:bodyPr>
          <a:lstStyle/>
          <a:p>
            <a:r>
              <a:rPr lang="ja-JP" altLang="en-US" sz="5400" b="1" dirty="0">
                <a:solidFill>
                  <a:prstClr val="black"/>
                </a:solidFill>
                <a:latin typeface="ＭＳ Ｐゴシック" panose="020B0600070205080204" pitchFamily="50" charset="-128"/>
              </a:rPr>
              <a:t>悪いのは誰でしょう？</a:t>
            </a:r>
          </a:p>
        </p:txBody>
      </p:sp>
      <p:sp>
        <p:nvSpPr>
          <p:cNvPr id="7" name="テキスト ボックス 6"/>
          <p:cNvSpPr txBox="1"/>
          <p:nvPr/>
        </p:nvSpPr>
        <p:spPr>
          <a:xfrm>
            <a:off x="474706" y="1547598"/>
            <a:ext cx="5983244" cy="1107996"/>
          </a:xfrm>
          <a:prstGeom prst="rect">
            <a:avLst/>
          </a:prstGeom>
          <a:solidFill>
            <a:schemeClr val="bg2"/>
          </a:solidFill>
          <a:ln w="76200">
            <a:solidFill>
              <a:srgbClr val="FF0000"/>
            </a:solidFill>
          </a:ln>
        </p:spPr>
        <p:txBody>
          <a:bodyPr wrap="square" rtlCol="0">
            <a:spAutoFit/>
          </a:bodyPr>
          <a:lstStyle/>
          <a:p>
            <a:r>
              <a:rPr lang="ja-JP" altLang="en-US" sz="6600" b="1" dirty="0">
                <a:solidFill>
                  <a:prstClr val="black"/>
                </a:solidFill>
              </a:rPr>
              <a:t>１　だまされる人</a:t>
            </a:r>
          </a:p>
        </p:txBody>
      </p:sp>
      <p:sp>
        <p:nvSpPr>
          <p:cNvPr id="8" name="テキスト ボックス 7"/>
          <p:cNvSpPr txBox="1"/>
          <p:nvPr/>
        </p:nvSpPr>
        <p:spPr>
          <a:xfrm>
            <a:off x="474706" y="3142736"/>
            <a:ext cx="3836037" cy="1107996"/>
          </a:xfrm>
          <a:prstGeom prst="rect">
            <a:avLst/>
          </a:prstGeom>
          <a:solidFill>
            <a:schemeClr val="bg2"/>
          </a:solidFill>
          <a:ln w="76200">
            <a:solidFill>
              <a:srgbClr val="FF0000"/>
            </a:solidFill>
          </a:ln>
        </p:spPr>
        <p:txBody>
          <a:bodyPr wrap="square" rtlCol="0">
            <a:spAutoFit/>
          </a:bodyPr>
          <a:lstStyle/>
          <a:p>
            <a:r>
              <a:rPr lang="ja-JP" altLang="en-US" sz="6600" b="1" dirty="0">
                <a:solidFill>
                  <a:prstClr val="black"/>
                </a:solidFill>
              </a:rPr>
              <a:t>２　サギ師</a:t>
            </a:r>
          </a:p>
        </p:txBody>
      </p:sp>
      <p:sp>
        <p:nvSpPr>
          <p:cNvPr id="3" name="スライド番号プレースホルダー 2"/>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9" name="テキスト ボックス 8"/>
          <p:cNvSpPr txBox="1"/>
          <p:nvPr/>
        </p:nvSpPr>
        <p:spPr>
          <a:xfrm>
            <a:off x="474707" y="4737874"/>
            <a:ext cx="4227922" cy="1107996"/>
          </a:xfrm>
          <a:prstGeom prst="rect">
            <a:avLst/>
          </a:prstGeom>
          <a:solidFill>
            <a:schemeClr val="bg2"/>
          </a:solidFill>
          <a:ln w="76200">
            <a:solidFill>
              <a:srgbClr val="FF0000"/>
            </a:solidFill>
          </a:ln>
        </p:spPr>
        <p:txBody>
          <a:bodyPr wrap="square" rtlCol="0">
            <a:spAutoFit/>
          </a:bodyPr>
          <a:lstStyle/>
          <a:p>
            <a:r>
              <a:rPr lang="ja-JP" altLang="en-US" sz="6600" b="1" dirty="0">
                <a:solidFill>
                  <a:prstClr val="black"/>
                </a:solidFill>
              </a:rPr>
              <a:t>３　どちらも</a:t>
            </a:r>
          </a:p>
        </p:txBody>
      </p:sp>
      <p:sp>
        <p:nvSpPr>
          <p:cNvPr id="2" name="爆発 2 1"/>
          <p:cNvSpPr/>
          <p:nvPr/>
        </p:nvSpPr>
        <p:spPr>
          <a:xfrm rot="458335">
            <a:off x="-849641" y="1117733"/>
            <a:ext cx="11597955" cy="5547509"/>
          </a:xfrm>
          <a:prstGeom prst="irregularSeal2">
            <a:avLst/>
          </a:prstGeom>
          <a:solidFill>
            <a:schemeClr val="bg1"/>
          </a:solid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286515" y="2491105"/>
            <a:ext cx="8968296" cy="2800767"/>
          </a:xfrm>
          <a:prstGeom prst="rect">
            <a:avLst/>
          </a:prstGeom>
          <a:noFill/>
        </p:spPr>
        <p:txBody>
          <a:bodyPr wrap="square" rtlCol="0">
            <a:spAutoFit/>
          </a:bodyPr>
          <a:lstStyle/>
          <a:p>
            <a:r>
              <a:rPr kumimoji="1" lang="ja-JP" altLang="en-US" sz="8800" b="1" dirty="0">
                <a:latin typeface="+mj-ea"/>
                <a:ea typeface="+mj-ea"/>
              </a:rPr>
              <a:t>サギ師が</a:t>
            </a:r>
            <a:endParaRPr kumimoji="1" lang="en-US" altLang="ja-JP" sz="8800" b="1" dirty="0">
              <a:latin typeface="+mj-ea"/>
              <a:ea typeface="+mj-ea"/>
            </a:endParaRPr>
          </a:p>
          <a:p>
            <a:r>
              <a:rPr kumimoji="1" lang="ja-JP" altLang="en-US" sz="8800" b="1" dirty="0">
                <a:latin typeface="+mj-ea"/>
                <a:ea typeface="+mj-ea"/>
              </a:rPr>
              <a:t>１００％悪い！！</a:t>
            </a:r>
          </a:p>
        </p:txBody>
      </p:sp>
    </p:spTree>
    <p:extLst>
      <p:ext uri="{BB962C8B-B14F-4D97-AF65-F5344CB8AC3E}">
        <p14:creationId xmlns:p14="http://schemas.microsoft.com/office/powerpoint/2010/main" val="32056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280" y="365126"/>
            <a:ext cx="8399440" cy="1325563"/>
          </a:xfrm>
        </p:spPr>
        <p:txBody>
          <a:bodyPr>
            <a:noAutofit/>
          </a:bodyPr>
          <a:lstStyle/>
          <a:p>
            <a:r>
              <a:rPr kumimoji="1" lang="ja-JP" altLang="en-US" sz="5400" b="1" dirty="0">
                <a:latin typeface="+mj-ea"/>
              </a:rPr>
              <a:t>自分がだまされたら</a:t>
            </a:r>
            <a:br>
              <a:rPr kumimoji="1" lang="en-US" altLang="ja-JP" sz="5400" b="1" dirty="0">
                <a:latin typeface="+mj-ea"/>
              </a:rPr>
            </a:br>
            <a:r>
              <a:rPr kumimoji="1" lang="ja-JP" altLang="en-US" sz="5400" b="1" dirty="0">
                <a:latin typeface="+mj-ea"/>
              </a:rPr>
              <a:t>誰に、どこに相談しますか？</a:t>
            </a: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17</a:t>
            </a:fld>
            <a:endParaRPr lang="ja-JP" altLang="en-US">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74" y="2123705"/>
            <a:ext cx="3418133" cy="405484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34527"/>
            <a:ext cx="3425780" cy="3944021"/>
          </a:xfrm>
          <a:prstGeom prst="rect">
            <a:avLst/>
          </a:prstGeom>
        </p:spPr>
      </p:pic>
    </p:spTree>
    <p:extLst>
      <p:ext uri="{BB962C8B-B14F-4D97-AF65-F5344CB8AC3E}">
        <p14:creationId xmlns:p14="http://schemas.microsoft.com/office/powerpoint/2010/main" val="82903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43755" y="503965"/>
            <a:ext cx="4761964" cy="1015663"/>
          </a:xfrm>
          <a:prstGeom prst="rect">
            <a:avLst/>
          </a:prstGeom>
          <a:noFill/>
        </p:spPr>
        <p:txBody>
          <a:bodyPr wrap="square" rtlCol="0">
            <a:spAutoFit/>
          </a:bodyPr>
          <a:lstStyle/>
          <a:p>
            <a:r>
              <a:rPr lang="ja-JP" altLang="en-US" sz="6000" b="1" u="sng" dirty="0">
                <a:solidFill>
                  <a:prstClr val="black"/>
                </a:solidFill>
                <a:latin typeface="ＭＳ Ｐゴシック" panose="020B0600070205080204" pitchFamily="50" charset="-128"/>
              </a:rPr>
              <a:t>♯９１１０とは</a:t>
            </a:r>
            <a:endParaRPr lang="en-US" altLang="ja-JP" sz="6000" b="1" u="sng" dirty="0">
              <a:solidFill>
                <a:prstClr val="black"/>
              </a:solidFill>
              <a:latin typeface="ＭＳ Ｐゴシック" panose="020B0600070205080204" pitchFamily="50" charset="-128"/>
            </a:endParaRPr>
          </a:p>
        </p:txBody>
      </p:sp>
      <p:sp>
        <p:nvSpPr>
          <p:cNvPr id="6" name="テキスト ボックス 5"/>
          <p:cNvSpPr txBox="1"/>
          <p:nvPr/>
        </p:nvSpPr>
        <p:spPr>
          <a:xfrm>
            <a:off x="907674" y="2694439"/>
            <a:ext cx="6668783" cy="1962076"/>
          </a:xfrm>
          <a:prstGeom prst="rect">
            <a:avLst/>
          </a:prstGeom>
          <a:noFill/>
        </p:spPr>
        <p:txBody>
          <a:bodyPr wrap="square" rtlCol="0">
            <a:spAutoFit/>
          </a:bodyPr>
          <a:lstStyle/>
          <a:p>
            <a:pPr marL="214313" indent="-214313">
              <a:buFont typeface="Wingdings" panose="05000000000000000000" pitchFamily="2" charset="2"/>
              <a:buChar char="l"/>
            </a:pPr>
            <a:r>
              <a:rPr lang="zh-TW" altLang="en-US" sz="4050" b="1" dirty="0">
                <a:solidFill>
                  <a:prstClr val="black"/>
                </a:solidFill>
                <a:latin typeface="ＭＳ Ｐゴシック" panose="020B0600070205080204" pitchFamily="50" charset="-128"/>
                <a:ea typeface="ＭＳ Ｐゴシック" panose="020B0600070205080204" pitchFamily="50" charset="-128"/>
              </a:rPr>
              <a:t>警察相談専用</a:t>
            </a:r>
            <a:r>
              <a:rPr lang="ja-JP" altLang="en-US" sz="4050" b="1" dirty="0">
                <a:solidFill>
                  <a:prstClr val="black"/>
                </a:solidFill>
                <a:latin typeface="ＭＳ Ｐゴシック" panose="020B0600070205080204" pitchFamily="50" charset="-128"/>
                <a:ea typeface="ＭＳ Ｐゴシック" panose="020B0600070205080204" pitchFamily="50" charset="-128"/>
              </a:rPr>
              <a:t>ダイヤル</a:t>
            </a:r>
            <a:endParaRPr lang="en-US" altLang="zh-TW" sz="4050" b="1" dirty="0">
              <a:solidFill>
                <a:prstClr val="black"/>
              </a:solidFill>
              <a:latin typeface="ＭＳ Ｐゴシック" panose="020B0600070205080204" pitchFamily="50" charset="-128"/>
              <a:ea typeface="ＭＳ Ｐゴシック" panose="020B0600070205080204" pitchFamily="50" charset="-128"/>
            </a:endParaRPr>
          </a:p>
          <a:p>
            <a:pPr marL="214313" indent="-214313">
              <a:buFont typeface="Wingdings" panose="05000000000000000000" pitchFamily="2" charset="2"/>
              <a:buChar char="l"/>
            </a:pPr>
            <a:r>
              <a:rPr lang="ja-JP" altLang="en-US" sz="4050" b="1" dirty="0">
                <a:solidFill>
                  <a:prstClr val="black"/>
                </a:solidFill>
                <a:latin typeface="ＭＳ Ｐゴシック" panose="020B0600070205080204" pitchFamily="50" charset="-128"/>
                <a:ea typeface="ＭＳ Ｐゴシック" panose="020B0600070205080204" pitchFamily="50" charset="-128"/>
              </a:rPr>
              <a:t>警察の相談窓口につながる</a:t>
            </a:r>
            <a:endParaRPr lang="en-US" altLang="ja-JP" sz="4050" b="1" dirty="0">
              <a:solidFill>
                <a:prstClr val="black"/>
              </a:solidFill>
              <a:latin typeface="ＭＳ Ｐゴシック" panose="020B0600070205080204" pitchFamily="50" charset="-128"/>
              <a:ea typeface="ＭＳ Ｐゴシック" panose="020B0600070205080204" pitchFamily="50" charset="-128"/>
            </a:endParaRPr>
          </a:p>
          <a:p>
            <a:pPr marL="214313" indent="-214313">
              <a:buFont typeface="Wingdings" panose="05000000000000000000" pitchFamily="2" charset="2"/>
              <a:buChar char="l"/>
            </a:pPr>
            <a:r>
              <a:rPr lang="en-US" altLang="ja-JP" sz="4050" b="1" dirty="0">
                <a:solidFill>
                  <a:prstClr val="black"/>
                </a:solidFill>
                <a:latin typeface="ＭＳ Ｐゴシック" panose="020B0600070205080204" pitchFamily="50" charset="-128"/>
                <a:ea typeface="ＭＳ Ｐゴシック" panose="020B0600070205080204" pitchFamily="50" charset="-128"/>
              </a:rPr>
              <a:t>24</a:t>
            </a:r>
            <a:r>
              <a:rPr lang="ja-JP" altLang="en-US" sz="4050" b="1" dirty="0">
                <a:solidFill>
                  <a:prstClr val="black"/>
                </a:solidFill>
                <a:latin typeface="ＭＳ Ｐゴシック" panose="020B0600070205080204" pitchFamily="50" charset="-128"/>
                <a:ea typeface="ＭＳ Ｐゴシック" panose="020B0600070205080204" pitchFamily="50" charset="-128"/>
              </a:rPr>
              <a:t>時間受付している</a:t>
            </a:r>
            <a:endParaRPr lang="en-US" altLang="ja-JP" sz="4050" b="1" dirty="0">
              <a:solidFill>
                <a:prstClr val="black"/>
              </a:solidFill>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6645057" y="1011797"/>
            <a:ext cx="2016427" cy="1682642"/>
          </a:xfrm>
          <a:prstGeom prst="rect">
            <a:avLst/>
          </a:prstGeom>
        </p:spPr>
      </p:pic>
      <p:sp>
        <p:nvSpPr>
          <p:cNvPr id="3" name="スライド番号プレースホルダー 2"/>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379336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7" name="コンテンツ プレースホルダー 6" descr="電子機器 が含まれている画像&#10;&#10;高い精度で生成された説明">
            <a:extLst>
              <a:ext uri="{FF2B5EF4-FFF2-40B4-BE49-F238E27FC236}">
                <a16:creationId xmlns:a16="http://schemas.microsoft.com/office/drawing/2014/main" id="{806D0902-CC2B-40E5-ABFB-A720923E34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0"/>
            <a:ext cx="7432382" cy="6856372"/>
          </a:xfrm>
        </p:spPr>
      </p:pic>
    </p:spTree>
    <p:extLst>
      <p:ext uri="{BB962C8B-B14F-4D97-AF65-F5344CB8AC3E}">
        <p14:creationId xmlns:p14="http://schemas.microsoft.com/office/powerpoint/2010/main" val="302302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4481847" y="1704516"/>
            <a:ext cx="4629149" cy="3030410"/>
          </a:xfrm>
          <a:prstGeom prst="ellipse">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712305" y="119270"/>
            <a:ext cx="7772400" cy="1177580"/>
          </a:xfrm>
        </p:spPr>
        <p:txBody>
          <a:bodyPr/>
          <a:lstStyle/>
          <a:p>
            <a:r>
              <a:rPr kumimoji="1" lang="ja-JP" altLang="en-US" b="1" dirty="0"/>
              <a:t>悪質業者お断りの歌</a:t>
            </a:r>
          </a:p>
        </p:txBody>
      </p:sp>
      <p:sp>
        <p:nvSpPr>
          <p:cNvPr id="3" name="サブタイトル 2"/>
          <p:cNvSpPr>
            <a:spLocks noGrp="1"/>
          </p:cNvSpPr>
          <p:nvPr>
            <p:ph type="subTitle" idx="1"/>
          </p:nvPr>
        </p:nvSpPr>
        <p:spPr>
          <a:xfrm>
            <a:off x="0" y="1763213"/>
            <a:ext cx="4333461" cy="2497240"/>
          </a:xfrm>
        </p:spPr>
        <p:txBody>
          <a:bodyPr numCol="1">
            <a:normAutofit/>
          </a:bodyPr>
          <a:lstStyle/>
          <a:p>
            <a:pPr algn="l"/>
            <a:endParaRPr lang="ja-JP" altLang="en-US" b="1" dirty="0"/>
          </a:p>
          <a:p>
            <a:pPr algn="l"/>
            <a:r>
              <a:rPr lang="ja-JP" altLang="en-US" b="1" dirty="0"/>
              <a:t>一　もしもし奥さん　こんにちは</a:t>
            </a:r>
            <a:endParaRPr lang="en-US" altLang="ja-JP" b="1" dirty="0"/>
          </a:p>
          <a:p>
            <a:pPr algn="l"/>
            <a:r>
              <a:rPr lang="ja-JP" altLang="en-US" b="1" dirty="0"/>
              <a:t>　　　健康食品　送ります</a:t>
            </a:r>
          </a:p>
          <a:p>
            <a:pPr algn="l"/>
            <a:r>
              <a:rPr lang="ja-JP" altLang="en-US" b="1" dirty="0"/>
              <a:t>　　　頼んだ覚えは　ありません</a:t>
            </a:r>
          </a:p>
          <a:p>
            <a:pPr algn="l"/>
            <a:r>
              <a:rPr lang="ja-JP" altLang="en-US" b="1" dirty="0"/>
              <a:t>　　　きっぱり　はっきり　断ろう</a:t>
            </a:r>
          </a:p>
          <a:p>
            <a:pPr algn="l"/>
            <a:endParaRPr lang="ja-JP" altLang="en-US" b="1" dirty="0"/>
          </a:p>
          <a:p>
            <a:pPr algn="l"/>
            <a:endParaRPr kumimoji="1" lang="ja-JP" altLang="en-US" b="1" dirty="0"/>
          </a:p>
        </p:txBody>
      </p:sp>
      <p:sp>
        <p:nvSpPr>
          <p:cNvPr id="4" name="テキスト ボックス 3"/>
          <p:cNvSpPr txBox="1"/>
          <p:nvPr/>
        </p:nvSpPr>
        <p:spPr>
          <a:xfrm>
            <a:off x="4364736" y="2190495"/>
            <a:ext cx="4779264" cy="1806648"/>
          </a:xfrm>
          <a:prstGeom prst="rect">
            <a:avLst/>
          </a:prstGeom>
          <a:noFill/>
        </p:spPr>
        <p:txBody>
          <a:bodyPr wrap="square" rtlCol="0">
            <a:spAutoFit/>
          </a:bodyPr>
          <a:lstStyle/>
          <a:p>
            <a:pPr>
              <a:lnSpc>
                <a:spcPct val="90000"/>
              </a:lnSpc>
              <a:spcBef>
                <a:spcPts val="1000"/>
              </a:spcBef>
            </a:pPr>
            <a:r>
              <a:rPr lang="ja-JP" altLang="en-US" sz="2400" b="1" dirty="0">
                <a:solidFill>
                  <a:prstClr val="black"/>
                </a:solidFill>
              </a:rPr>
              <a:t>二　もしもしご主人　こんにちは</a:t>
            </a:r>
          </a:p>
          <a:p>
            <a:pPr>
              <a:lnSpc>
                <a:spcPct val="90000"/>
              </a:lnSpc>
              <a:spcBef>
                <a:spcPts val="1000"/>
              </a:spcBef>
            </a:pPr>
            <a:r>
              <a:rPr lang="ja-JP" altLang="en-US" sz="2400" b="1" dirty="0">
                <a:solidFill>
                  <a:prstClr val="black"/>
                </a:solidFill>
              </a:rPr>
              <a:t>　　　年金　医療費　返します</a:t>
            </a:r>
          </a:p>
          <a:p>
            <a:pPr>
              <a:lnSpc>
                <a:spcPct val="90000"/>
              </a:lnSpc>
              <a:spcBef>
                <a:spcPts val="1000"/>
              </a:spcBef>
            </a:pPr>
            <a:r>
              <a:rPr lang="ja-JP" altLang="en-US" sz="2400" b="1" dirty="0">
                <a:solidFill>
                  <a:prstClr val="black"/>
                </a:solidFill>
              </a:rPr>
              <a:t>　　　いそいで　</a:t>
            </a:r>
            <a:r>
              <a:rPr lang="en-US" altLang="ja-JP" sz="2400" b="1" dirty="0">
                <a:solidFill>
                  <a:prstClr val="black"/>
                </a:solidFill>
              </a:rPr>
              <a:t>ATM</a:t>
            </a:r>
            <a:r>
              <a:rPr lang="ja-JP" altLang="en-US" sz="2400" b="1" dirty="0">
                <a:solidFill>
                  <a:prstClr val="black"/>
                </a:solidFill>
              </a:rPr>
              <a:t>で　手続きを</a:t>
            </a:r>
          </a:p>
          <a:p>
            <a:pPr>
              <a:lnSpc>
                <a:spcPct val="90000"/>
              </a:lnSpc>
              <a:spcBef>
                <a:spcPts val="1000"/>
              </a:spcBef>
            </a:pPr>
            <a:r>
              <a:rPr lang="ja-JP" altLang="en-US" sz="2400" b="1" dirty="0">
                <a:solidFill>
                  <a:prstClr val="black"/>
                </a:solidFill>
              </a:rPr>
              <a:t>　　　しまった　すっかり　だまされた　</a:t>
            </a:r>
          </a:p>
        </p:txBody>
      </p:sp>
      <p:sp>
        <p:nvSpPr>
          <p:cNvPr id="5" name="テキスト ボックス 4"/>
          <p:cNvSpPr txBox="1"/>
          <p:nvPr/>
        </p:nvSpPr>
        <p:spPr>
          <a:xfrm>
            <a:off x="1040296" y="1296850"/>
            <a:ext cx="7116418" cy="424732"/>
          </a:xfrm>
          <a:prstGeom prst="rect">
            <a:avLst/>
          </a:prstGeom>
          <a:noFill/>
        </p:spPr>
        <p:txBody>
          <a:bodyPr wrap="square" rtlCol="0">
            <a:spAutoFit/>
          </a:bodyPr>
          <a:lstStyle/>
          <a:p>
            <a:pPr algn="ctr">
              <a:lnSpc>
                <a:spcPct val="90000"/>
              </a:lnSpc>
              <a:spcBef>
                <a:spcPts val="1000"/>
              </a:spcBef>
            </a:pPr>
            <a:r>
              <a:rPr lang="ja-JP" altLang="en-US" sz="2400" b="1" dirty="0">
                <a:solidFill>
                  <a:prstClr val="black"/>
                </a:solidFill>
              </a:rPr>
              <a:t>～「うさぎとかめ」のメロディで～　　　作詞　中野直実</a:t>
            </a:r>
          </a:p>
        </p:txBody>
      </p:sp>
      <p:sp>
        <p:nvSpPr>
          <p:cNvPr id="6" name="サブタイトル 2"/>
          <p:cNvSpPr txBox="1">
            <a:spLocks/>
          </p:cNvSpPr>
          <p:nvPr/>
        </p:nvSpPr>
        <p:spPr>
          <a:xfrm>
            <a:off x="2060447" y="3997143"/>
            <a:ext cx="5681473" cy="2391944"/>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ja-JP" altLang="en-US" b="1" dirty="0">
              <a:solidFill>
                <a:prstClr val="black"/>
              </a:solidFill>
            </a:endParaRPr>
          </a:p>
          <a:p>
            <a:pPr algn="l"/>
            <a:r>
              <a:rPr lang="ja-JP" altLang="en-US" b="1" dirty="0">
                <a:solidFill>
                  <a:prstClr val="black"/>
                </a:solidFill>
              </a:rPr>
              <a:t>三　もしもし　みなさん　こんにちは</a:t>
            </a:r>
          </a:p>
          <a:p>
            <a:pPr algn="l"/>
            <a:r>
              <a:rPr lang="ja-JP" altLang="en-US" b="1" dirty="0">
                <a:solidFill>
                  <a:prstClr val="black"/>
                </a:solidFill>
              </a:rPr>
              <a:t>　　　あなたも　被害に　あうかもよ</a:t>
            </a:r>
          </a:p>
          <a:p>
            <a:pPr algn="l"/>
            <a:r>
              <a:rPr lang="ja-JP" altLang="en-US" b="1" dirty="0">
                <a:solidFill>
                  <a:prstClr val="black"/>
                </a:solidFill>
              </a:rPr>
              <a:t>　　　何か　へんだと　思ったら</a:t>
            </a:r>
          </a:p>
          <a:p>
            <a:pPr algn="l"/>
            <a:r>
              <a:rPr lang="ja-JP" altLang="en-US" b="1" dirty="0">
                <a:solidFill>
                  <a:prstClr val="black"/>
                </a:solidFill>
              </a:rPr>
              <a:t>　　　迷わず　１８８（いやや）　押しましょう</a:t>
            </a:r>
          </a:p>
          <a:p>
            <a:pPr algn="l"/>
            <a:endParaRPr lang="ja-JP" altLang="en-US" b="1" dirty="0">
              <a:solidFill>
                <a:prstClr val="black"/>
              </a:solidFill>
            </a:endParaRPr>
          </a:p>
          <a:p>
            <a:pPr algn="l"/>
            <a:endParaRPr lang="ja-JP" altLang="en-US" b="1" dirty="0">
              <a:solidFill>
                <a:prstClr val="black"/>
              </a:solidFill>
            </a:endParaRPr>
          </a:p>
        </p:txBody>
      </p:sp>
      <p:sp>
        <p:nvSpPr>
          <p:cNvPr id="8" name="スライド番号プレースホルダー 7"/>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25122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50006" y="386471"/>
            <a:ext cx="6346065" cy="1015663"/>
          </a:xfrm>
          <a:prstGeom prst="rect">
            <a:avLst/>
          </a:prstGeom>
          <a:noFill/>
        </p:spPr>
        <p:txBody>
          <a:bodyPr wrap="square" rtlCol="0">
            <a:spAutoFit/>
          </a:bodyPr>
          <a:lstStyle/>
          <a:p>
            <a:r>
              <a:rPr lang="ja-JP" altLang="en-US" sz="6000" b="1" u="sng" dirty="0">
                <a:solidFill>
                  <a:prstClr val="black"/>
                </a:solidFill>
                <a:latin typeface="ＭＳ Ｐゴシック" panose="020B0600070205080204" pitchFamily="50" charset="-128"/>
              </a:rPr>
              <a:t>１８８（いやや）とは</a:t>
            </a:r>
          </a:p>
        </p:txBody>
      </p:sp>
      <p:sp>
        <p:nvSpPr>
          <p:cNvPr id="5" name="テキスト ボックス 4"/>
          <p:cNvSpPr txBox="1"/>
          <p:nvPr/>
        </p:nvSpPr>
        <p:spPr>
          <a:xfrm>
            <a:off x="1108173" y="2524533"/>
            <a:ext cx="6927654" cy="3831818"/>
          </a:xfrm>
          <a:prstGeom prst="rect">
            <a:avLst/>
          </a:prstGeom>
          <a:noFill/>
        </p:spPr>
        <p:txBody>
          <a:bodyPr wrap="square" rtlCol="0">
            <a:spAutoFit/>
          </a:bodyPr>
          <a:lstStyle/>
          <a:p>
            <a:pPr marL="214313" indent="-214313">
              <a:buFont typeface="Wingdings" panose="05000000000000000000" pitchFamily="2" charset="2"/>
              <a:buChar char="l"/>
            </a:pPr>
            <a:r>
              <a:rPr lang="ja-JP" altLang="en-US" sz="4050" b="1" dirty="0">
                <a:solidFill>
                  <a:prstClr val="black"/>
                </a:solidFill>
              </a:rPr>
              <a:t>消費者ホットライン</a:t>
            </a:r>
            <a:endParaRPr lang="en-US" altLang="ja-JP" sz="4050" b="1" dirty="0">
              <a:solidFill>
                <a:prstClr val="black"/>
              </a:solidFill>
            </a:endParaRPr>
          </a:p>
          <a:p>
            <a:pPr marL="214313" indent="-214313">
              <a:buFont typeface="Wingdings" panose="05000000000000000000" pitchFamily="2" charset="2"/>
              <a:buChar char="l"/>
            </a:pPr>
            <a:r>
              <a:rPr lang="ja-JP" altLang="en-US" sz="4050" b="1" dirty="0">
                <a:solidFill>
                  <a:prstClr val="black"/>
                </a:solidFill>
              </a:rPr>
              <a:t>近くの消費生活センターに</a:t>
            </a:r>
            <a:endParaRPr lang="en-US" altLang="ja-JP" sz="4050" b="1" dirty="0">
              <a:solidFill>
                <a:prstClr val="black"/>
              </a:solidFill>
            </a:endParaRPr>
          </a:p>
          <a:p>
            <a:r>
              <a:rPr lang="ja-JP" altLang="en-US" sz="4050" b="1" dirty="0">
                <a:solidFill>
                  <a:prstClr val="black"/>
                </a:solidFill>
              </a:rPr>
              <a:t>　つながる</a:t>
            </a:r>
            <a:endParaRPr lang="en-US" altLang="ja-JP" sz="4050" b="1" dirty="0">
              <a:solidFill>
                <a:prstClr val="black"/>
              </a:solidFill>
            </a:endParaRPr>
          </a:p>
          <a:p>
            <a:pPr marL="214313" indent="-214313">
              <a:buFont typeface="Wingdings" panose="05000000000000000000" pitchFamily="2" charset="2"/>
              <a:buChar char="l"/>
            </a:pPr>
            <a:r>
              <a:rPr lang="ja-JP" altLang="en-US" sz="4050" b="1" dirty="0">
                <a:solidFill>
                  <a:prstClr val="black"/>
                </a:solidFill>
              </a:rPr>
              <a:t>「いやや泣き寝入り」で覚える</a:t>
            </a:r>
            <a:endParaRPr lang="en-US" altLang="ja-JP" sz="4050" b="1" dirty="0">
              <a:solidFill>
                <a:prstClr val="black"/>
              </a:solidFill>
            </a:endParaRPr>
          </a:p>
          <a:p>
            <a:pPr marL="214313" indent="-214313">
              <a:buFont typeface="Wingdings" panose="05000000000000000000" pitchFamily="2" charset="2"/>
              <a:buChar char="l"/>
            </a:pPr>
            <a:r>
              <a:rPr lang="ja-JP" altLang="en-US" sz="4050" b="1" dirty="0">
                <a:solidFill>
                  <a:prstClr val="black"/>
                </a:solidFill>
              </a:rPr>
              <a:t>日中のみ受け付け</a:t>
            </a:r>
            <a:endParaRPr lang="en-US" altLang="ja-JP" sz="4050" b="1" dirty="0">
              <a:solidFill>
                <a:prstClr val="black"/>
              </a:solidFill>
            </a:endParaRPr>
          </a:p>
          <a:p>
            <a:pPr marL="214313" indent="-214313">
              <a:buFont typeface="Wingdings" panose="05000000000000000000" pitchFamily="2" charset="2"/>
              <a:buChar char="l"/>
            </a:pPr>
            <a:endParaRPr lang="ja-JP" altLang="en-US" sz="4050" b="1" dirty="0">
              <a:solidFill>
                <a:prstClr val="black"/>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820" y="1706843"/>
            <a:ext cx="2015745" cy="1680794"/>
          </a:xfrm>
          <a:prstGeom prst="rect">
            <a:avLst/>
          </a:prstGeom>
        </p:spPr>
      </p:pic>
      <p:sp>
        <p:nvSpPr>
          <p:cNvPr id="3" name="スライド番号プレースホルダー 2"/>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429317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3" name="コンテンツ プレースホルダー 2">
            <a:extLst>
              <a:ext uri="{FF2B5EF4-FFF2-40B4-BE49-F238E27FC236}">
                <a16:creationId xmlns:a16="http://schemas.microsoft.com/office/drawing/2014/main" id="{2B7D102A-89F4-49FE-8DDD-7E7A67A2897D}"/>
              </a:ext>
            </a:extLst>
          </p:cNvPr>
          <p:cNvSpPr>
            <a:spLocks noGrp="1"/>
          </p:cNvSpPr>
          <p:nvPr>
            <p:ph idx="1"/>
          </p:nvPr>
        </p:nvSpPr>
        <p:spPr/>
        <p:txBody>
          <a:bodyPr/>
          <a:lstStyle/>
          <a:p>
            <a:endParaRPr lang="ja-JP" altLang="en-US"/>
          </a:p>
        </p:txBody>
      </p:sp>
      <p:pic>
        <p:nvPicPr>
          <p:cNvPr id="6" name="コンテンツ プレースホルダー 6" descr="電子機器 が含まれている画像&#10;&#10;高い精度で生成された説明">
            <a:extLst>
              <a:ext uri="{FF2B5EF4-FFF2-40B4-BE49-F238E27FC236}">
                <a16:creationId xmlns:a16="http://schemas.microsoft.com/office/drawing/2014/main" id="{C70128F3-0B41-4AAC-B16B-5E6CE3763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0"/>
            <a:ext cx="7432382" cy="6856372"/>
          </a:xfrm>
          <a:prstGeom prst="rect">
            <a:avLst/>
          </a:prstGeom>
        </p:spPr>
      </p:pic>
    </p:spTree>
    <p:extLst>
      <p:ext uri="{BB962C8B-B14F-4D97-AF65-F5344CB8AC3E}">
        <p14:creationId xmlns:p14="http://schemas.microsoft.com/office/powerpoint/2010/main" val="100428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477" y="627311"/>
            <a:ext cx="8335046" cy="960439"/>
          </a:xfrm>
        </p:spPr>
        <p:txBody>
          <a:bodyPr>
            <a:noAutofit/>
          </a:bodyPr>
          <a:lstStyle/>
          <a:p>
            <a:r>
              <a:rPr kumimoji="1" lang="ja-JP" altLang="en-US" sz="5400" b="1" u="sng" dirty="0"/>
              <a:t>なぜ相談するのでしょうか？</a:t>
            </a:r>
          </a:p>
        </p:txBody>
      </p:sp>
      <p:sp>
        <p:nvSpPr>
          <p:cNvPr id="3" name="コンテンツ プレースホルダー 2"/>
          <p:cNvSpPr>
            <a:spLocks noGrp="1"/>
          </p:cNvSpPr>
          <p:nvPr>
            <p:ph idx="1"/>
          </p:nvPr>
        </p:nvSpPr>
        <p:spPr>
          <a:xfrm>
            <a:off x="574720" y="2287069"/>
            <a:ext cx="7994560" cy="4932589"/>
          </a:xfrm>
        </p:spPr>
        <p:txBody>
          <a:bodyPr>
            <a:normAutofit/>
          </a:bodyPr>
          <a:lstStyle/>
          <a:p>
            <a:pPr marL="0" indent="0">
              <a:buNone/>
            </a:pPr>
            <a:r>
              <a:rPr lang="ja-JP" altLang="en-US" sz="4400" b="1" dirty="0"/>
              <a:t>①サギ師をつかまえるため</a:t>
            </a:r>
            <a:endParaRPr lang="en-US" altLang="ja-JP" sz="4400" b="1" dirty="0"/>
          </a:p>
          <a:p>
            <a:pPr marL="0" indent="0">
              <a:buNone/>
            </a:pPr>
            <a:endParaRPr lang="en-US" altLang="ja-JP" sz="4400" b="1" dirty="0"/>
          </a:p>
          <a:p>
            <a:pPr marL="0" indent="0">
              <a:buNone/>
            </a:pPr>
            <a:r>
              <a:rPr lang="ja-JP" altLang="en-US" sz="4400" b="1" dirty="0"/>
              <a:t>②</a:t>
            </a:r>
            <a:r>
              <a:rPr kumimoji="1" lang="ja-JP" altLang="en-US" sz="4400" b="1" dirty="0"/>
              <a:t> </a:t>
            </a:r>
            <a:r>
              <a:rPr lang="ja-JP" altLang="en-US" sz="4400" b="1" dirty="0"/>
              <a:t>自分の身を守るため</a:t>
            </a:r>
            <a:endParaRPr lang="en-US" altLang="ja-JP" sz="4400" b="1" dirty="0"/>
          </a:p>
          <a:p>
            <a:pPr marL="0" indent="0">
              <a:buNone/>
            </a:pPr>
            <a:endParaRPr lang="en-US" altLang="ja-JP" sz="4400" b="1" dirty="0"/>
          </a:p>
          <a:p>
            <a:pPr marL="0" indent="0">
              <a:buNone/>
            </a:pPr>
            <a:r>
              <a:rPr lang="ja-JP" altLang="en-US" sz="4400" b="1" dirty="0"/>
              <a:t>③ 他</a:t>
            </a:r>
            <a:r>
              <a:rPr kumimoji="1" lang="ja-JP" altLang="en-US" sz="4400" b="1" dirty="0"/>
              <a:t>の人の被害を防止するため</a:t>
            </a: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3940791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4" name="テキスト ボックス 3"/>
          <p:cNvSpPr txBox="1"/>
          <p:nvPr/>
        </p:nvSpPr>
        <p:spPr>
          <a:xfrm>
            <a:off x="219030" y="82520"/>
            <a:ext cx="8789831" cy="2585323"/>
          </a:xfrm>
          <a:prstGeom prst="rect">
            <a:avLst/>
          </a:prstGeom>
          <a:noFill/>
        </p:spPr>
        <p:txBody>
          <a:bodyPr wrap="square" rtlCol="0">
            <a:spAutoFit/>
          </a:bodyPr>
          <a:lstStyle/>
          <a:p>
            <a:r>
              <a:rPr lang="ja-JP" altLang="en-US" sz="5400" b="1" dirty="0">
                <a:latin typeface="+mj-ea"/>
                <a:ea typeface="+mj-ea"/>
              </a:rPr>
              <a:t>どうして</a:t>
            </a:r>
            <a:r>
              <a:rPr lang="en-US" altLang="ja-JP" sz="5400" b="1" dirty="0">
                <a:latin typeface="+mj-ea"/>
                <a:ea typeface="+mj-ea"/>
              </a:rPr>
              <a:t>A</a:t>
            </a:r>
            <a:r>
              <a:rPr lang="ja-JP" altLang="en-US" sz="5400" b="1" dirty="0" err="1">
                <a:latin typeface="+mj-ea"/>
                <a:ea typeface="+mj-ea"/>
              </a:rPr>
              <a:t>さんは</a:t>
            </a:r>
            <a:r>
              <a:rPr lang="ja-JP" altLang="en-US" sz="5400" b="1" dirty="0">
                <a:latin typeface="+mj-ea"/>
                <a:ea typeface="+mj-ea"/>
              </a:rPr>
              <a:t>だまされてしまったのでしょうか</a:t>
            </a:r>
            <a:r>
              <a:rPr kumimoji="1" lang="ja-JP" altLang="en-US" sz="5400" b="1" dirty="0">
                <a:latin typeface="+mj-ea"/>
                <a:ea typeface="+mj-ea"/>
              </a:rPr>
              <a:t>？</a:t>
            </a:r>
            <a:endParaRPr kumimoji="1" lang="en-US" altLang="ja-JP" sz="5400" b="1" dirty="0">
              <a:latin typeface="+mj-ea"/>
              <a:ea typeface="+mj-ea"/>
            </a:endParaRPr>
          </a:p>
          <a:p>
            <a:r>
              <a:rPr kumimoji="1" lang="ja-JP" altLang="en-US" sz="5400" b="1" dirty="0">
                <a:latin typeface="+mj-ea"/>
                <a:ea typeface="+mj-ea"/>
              </a:rPr>
              <a:t>本人に聞いてみましょう！</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74" y="2858567"/>
            <a:ext cx="3418133" cy="405484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78" y="2913979"/>
            <a:ext cx="3425780" cy="3944021"/>
          </a:xfrm>
          <a:prstGeom prst="rect">
            <a:avLst/>
          </a:prstGeom>
        </p:spPr>
      </p:pic>
    </p:spTree>
    <p:extLst>
      <p:ext uri="{BB962C8B-B14F-4D97-AF65-F5344CB8AC3E}">
        <p14:creationId xmlns:p14="http://schemas.microsoft.com/office/powerpoint/2010/main" val="163725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413657" y="1039480"/>
          <a:ext cx="8512630" cy="4389120"/>
        </p:xfrm>
        <a:graphic>
          <a:graphicData uri="http://schemas.openxmlformats.org/drawingml/2006/table">
            <a:tbl>
              <a:tblPr firstRow="1" bandRow="1">
                <a:tableStyleId>{5C22544A-7EE6-4342-B048-85BDC9FD1C3A}</a:tableStyleId>
              </a:tblPr>
              <a:tblGrid>
                <a:gridCol w="4256315">
                  <a:extLst>
                    <a:ext uri="{9D8B030D-6E8A-4147-A177-3AD203B41FA5}">
                      <a16:colId xmlns:a16="http://schemas.microsoft.com/office/drawing/2014/main" val="20000"/>
                    </a:ext>
                  </a:extLst>
                </a:gridCol>
                <a:gridCol w="4256315">
                  <a:extLst>
                    <a:ext uri="{9D8B030D-6E8A-4147-A177-3AD203B41FA5}">
                      <a16:colId xmlns:a16="http://schemas.microsoft.com/office/drawing/2014/main" val="20001"/>
                    </a:ext>
                  </a:extLst>
                </a:gridCol>
              </a:tblGrid>
              <a:tr h="822960">
                <a:tc>
                  <a:txBody>
                    <a:bodyPr/>
                    <a:lstStyle/>
                    <a:p>
                      <a:pPr algn="ctr">
                        <a:lnSpc>
                          <a:spcPct val="150000"/>
                        </a:lnSpc>
                      </a:pPr>
                      <a:r>
                        <a:rPr kumimoji="1" lang="ja-JP" altLang="en-US" sz="3300" b="1" dirty="0">
                          <a:latin typeface="メイリオ" panose="020B0604030504040204" pitchFamily="50" charset="-128"/>
                          <a:ea typeface="メイリオ" panose="020B0604030504040204" pitchFamily="50" charset="-128"/>
                        </a:rPr>
                        <a:t>被害額</a:t>
                      </a:r>
                    </a:p>
                  </a:txBody>
                  <a:tcPr marL="68580" marR="68580" marT="34290" marB="34290"/>
                </a:tc>
                <a:tc>
                  <a:txBody>
                    <a:bodyPr/>
                    <a:lstStyle/>
                    <a:p>
                      <a:pPr algn="ctr">
                        <a:lnSpc>
                          <a:spcPct val="150000"/>
                        </a:lnSpc>
                      </a:pPr>
                      <a:r>
                        <a:rPr kumimoji="1" lang="ja-JP" altLang="en-US" sz="3300" b="1" dirty="0">
                          <a:latin typeface="メイリオ" panose="020B0604030504040204" pitchFamily="50" charset="-128"/>
                          <a:ea typeface="メイリオ" panose="020B0604030504040204" pitchFamily="50" charset="-128"/>
                        </a:rPr>
                        <a:t>被害人数</a:t>
                      </a:r>
                    </a:p>
                  </a:txBody>
                  <a:tcPr marL="68580" marR="68580" marT="34290" marB="34290"/>
                </a:tc>
                <a:extLst>
                  <a:ext uri="{0D108BD9-81ED-4DB2-BD59-A6C34878D82A}">
                    <a16:rowId xmlns:a16="http://schemas.microsoft.com/office/drawing/2014/main" val="10000"/>
                  </a:ext>
                </a:extLst>
              </a:tr>
              <a:tr h="891540">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～１０万円未満</a:t>
                      </a:r>
                    </a:p>
                  </a:txBody>
                  <a:tcPr marL="68580" marR="68580" marT="34290" marB="34290"/>
                </a:tc>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５人</a:t>
                      </a:r>
                    </a:p>
                  </a:txBody>
                  <a:tcPr marL="68580" marR="68580" marT="34290" marB="34290"/>
                </a:tc>
                <a:extLst>
                  <a:ext uri="{0D108BD9-81ED-4DB2-BD59-A6C34878D82A}">
                    <a16:rowId xmlns:a16="http://schemas.microsoft.com/office/drawing/2014/main" val="10001"/>
                  </a:ext>
                </a:extLst>
              </a:tr>
              <a:tr h="891540">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１０～５０万円未満</a:t>
                      </a:r>
                    </a:p>
                  </a:txBody>
                  <a:tcPr marL="68580" marR="68580" marT="34290" marB="34290"/>
                </a:tc>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８人</a:t>
                      </a:r>
                    </a:p>
                  </a:txBody>
                  <a:tcPr marL="68580" marR="68580" marT="34290" marB="34290"/>
                </a:tc>
                <a:extLst>
                  <a:ext uri="{0D108BD9-81ED-4DB2-BD59-A6C34878D82A}">
                    <a16:rowId xmlns:a16="http://schemas.microsoft.com/office/drawing/2014/main" val="10002"/>
                  </a:ext>
                </a:extLst>
              </a:tr>
              <a:tr h="891540">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５０～１００万円未満</a:t>
                      </a:r>
                    </a:p>
                  </a:txBody>
                  <a:tcPr marL="68580" marR="68580" marT="34290" marB="34290"/>
                </a:tc>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６人</a:t>
                      </a:r>
                    </a:p>
                  </a:txBody>
                  <a:tcPr marL="68580" marR="68580" marT="34290" marB="34290"/>
                </a:tc>
                <a:extLst>
                  <a:ext uri="{0D108BD9-81ED-4DB2-BD59-A6C34878D82A}">
                    <a16:rowId xmlns:a16="http://schemas.microsoft.com/office/drawing/2014/main" val="10003"/>
                  </a:ext>
                </a:extLst>
              </a:tr>
              <a:tr h="891540">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１００万円以上</a:t>
                      </a:r>
                    </a:p>
                  </a:txBody>
                  <a:tcPr marL="68580" marR="68580" marT="34290" marB="34290"/>
                </a:tc>
                <a:tc>
                  <a:txBody>
                    <a:bodyPr/>
                    <a:lstStyle/>
                    <a:p>
                      <a:pPr>
                        <a:lnSpc>
                          <a:spcPct val="200000"/>
                        </a:lnSpc>
                      </a:pPr>
                      <a:r>
                        <a:rPr kumimoji="1" lang="ja-JP" altLang="en-US" sz="2700" b="1" dirty="0">
                          <a:latin typeface="メイリオ" panose="020B0604030504040204" pitchFamily="50" charset="-128"/>
                          <a:ea typeface="メイリオ" panose="020B0604030504040204" pitchFamily="50" charset="-128"/>
                        </a:rPr>
                        <a:t>２０人</a:t>
                      </a:r>
                    </a:p>
                  </a:txBody>
                  <a:tcPr marL="68580" marR="68580" marT="34290" marB="34290"/>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3886201" y="5984436"/>
            <a:ext cx="5040086" cy="507831"/>
          </a:xfrm>
          <a:prstGeom prst="rect">
            <a:avLst/>
          </a:prstGeom>
          <a:noFill/>
        </p:spPr>
        <p:txBody>
          <a:bodyPr wrap="square" rtlCol="0">
            <a:spAutoFit/>
          </a:bodyPr>
          <a:lstStyle/>
          <a:p>
            <a:r>
              <a:rPr lang="ja-JP" altLang="en-US" sz="2700" b="1" dirty="0">
                <a:solidFill>
                  <a:prstClr val="black"/>
                </a:solidFill>
                <a:latin typeface="メイリオ" panose="020B0604030504040204" pitchFamily="50" charset="-128"/>
                <a:ea typeface="メイリオ" panose="020B0604030504040204" pitchFamily="50" charset="-128"/>
              </a:rPr>
              <a:t>データは鹿児島県警察より提供</a:t>
            </a:r>
          </a:p>
        </p:txBody>
      </p:sp>
      <p:sp>
        <p:nvSpPr>
          <p:cNvPr id="5" name="星 8 4"/>
          <p:cNvSpPr/>
          <p:nvPr/>
        </p:nvSpPr>
        <p:spPr>
          <a:xfrm rot="20846563">
            <a:off x="3886201" y="1836965"/>
            <a:ext cx="2449285" cy="2057400"/>
          </a:xfrm>
          <a:prstGeom prst="star8">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ndParaRPr>
          </a:p>
        </p:txBody>
      </p:sp>
      <p:sp>
        <p:nvSpPr>
          <p:cNvPr id="6" name="テキスト ボックス 5"/>
          <p:cNvSpPr txBox="1"/>
          <p:nvPr/>
        </p:nvSpPr>
        <p:spPr>
          <a:xfrm>
            <a:off x="766894" y="302730"/>
            <a:ext cx="7932489" cy="507831"/>
          </a:xfrm>
          <a:prstGeom prst="rect">
            <a:avLst/>
          </a:prstGeom>
          <a:noFill/>
        </p:spPr>
        <p:txBody>
          <a:bodyPr wrap="square" rtlCol="0">
            <a:spAutoFit/>
          </a:bodyPr>
          <a:lstStyle/>
          <a:p>
            <a:r>
              <a:rPr lang="en-US" altLang="ja-JP" sz="2700" b="1" dirty="0">
                <a:solidFill>
                  <a:prstClr val="black"/>
                </a:solidFill>
                <a:latin typeface="メイリオ" panose="020B0604030504040204" pitchFamily="50" charset="-128"/>
                <a:ea typeface="メイリオ" panose="020B0604030504040204" pitchFamily="50" charset="-128"/>
              </a:rPr>
              <a:t>2016</a:t>
            </a:r>
            <a:r>
              <a:rPr lang="ja-JP" altLang="en-US" sz="2700" b="1" dirty="0">
                <a:solidFill>
                  <a:prstClr val="black"/>
                </a:solidFill>
                <a:latin typeface="メイリオ" panose="020B0604030504040204" pitchFamily="50" charset="-128"/>
                <a:ea typeface="メイリオ" panose="020B0604030504040204" pitchFamily="50" charset="-128"/>
              </a:rPr>
              <a:t>年</a:t>
            </a:r>
            <a:r>
              <a:rPr lang="en-US" altLang="ja-JP" sz="2700" b="1" dirty="0">
                <a:solidFill>
                  <a:prstClr val="black"/>
                </a:solidFill>
                <a:latin typeface="メイリオ" panose="020B0604030504040204" pitchFamily="50" charset="-128"/>
                <a:ea typeface="メイリオ" panose="020B0604030504040204" pitchFamily="50" charset="-128"/>
              </a:rPr>
              <a:t>11</a:t>
            </a:r>
            <a:r>
              <a:rPr lang="ja-JP" altLang="en-US" sz="2700" b="1" dirty="0">
                <a:solidFill>
                  <a:prstClr val="black"/>
                </a:solidFill>
                <a:latin typeface="メイリオ" panose="020B0604030504040204" pitchFamily="50" charset="-128"/>
                <a:ea typeface="メイリオ" panose="020B0604030504040204" pitchFamily="50" charset="-128"/>
              </a:rPr>
              <a:t>月末現在の鹿児島県における被害者数</a:t>
            </a:r>
          </a:p>
        </p:txBody>
      </p:sp>
      <p:sp>
        <p:nvSpPr>
          <p:cNvPr id="7" name="スライド番号プレースホルダー 6"/>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24</a:t>
            </a:fld>
            <a:endParaRPr lang="ja-JP" altLang="en-US">
              <a:solidFill>
                <a:prstClr val="black">
                  <a:tint val="75000"/>
                </a:prstClr>
              </a:solidFill>
            </a:endParaRPr>
          </a:p>
        </p:txBody>
      </p:sp>
    </p:spTree>
    <p:extLst>
      <p:ext uri="{BB962C8B-B14F-4D97-AF65-F5344CB8AC3E}">
        <p14:creationId xmlns:p14="http://schemas.microsoft.com/office/powerpoint/2010/main" val="122743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76D9B15-A72F-4259-BA61-0D81D977BBEF}"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3" name="タイトル 2"/>
          <p:cNvSpPr>
            <a:spLocks noGrp="1"/>
          </p:cNvSpPr>
          <p:nvPr>
            <p:ph type="title"/>
          </p:nvPr>
        </p:nvSpPr>
        <p:spPr/>
        <p:txBody>
          <a:bodyPr>
            <a:normAutofit/>
          </a:bodyPr>
          <a:lstStyle/>
          <a:p>
            <a:r>
              <a:rPr kumimoji="1" lang="ja-JP" altLang="en-US" b="1" dirty="0">
                <a:latin typeface="+mj-ea"/>
              </a:rPr>
              <a:t>鹿児島県内で</a:t>
            </a:r>
            <a:r>
              <a:rPr lang="ja-JP" altLang="en-US" b="1" dirty="0">
                <a:latin typeface="+mj-ea"/>
              </a:rPr>
              <a:t>２０１５</a:t>
            </a:r>
            <a:r>
              <a:rPr kumimoji="1" lang="ja-JP" altLang="en-US" b="1" dirty="0">
                <a:latin typeface="+mj-ea"/>
              </a:rPr>
              <a:t>年に</a:t>
            </a:r>
            <a:br>
              <a:rPr kumimoji="1" lang="en-US" altLang="ja-JP" b="1" dirty="0">
                <a:latin typeface="+mj-ea"/>
              </a:rPr>
            </a:br>
            <a:r>
              <a:rPr lang="ja-JP" altLang="en-US" b="1" dirty="0">
                <a:latin typeface="+mj-ea"/>
              </a:rPr>
              <a:t>サギにあった人の意識の割合</a:t>
            </a:r>
            <a:endParaRPr kumimoji="1" lang="ja-JP" altLang="en-US" b="1" dirty="0">
              <a:latin typeface="+mj-ea"/>
            </a:endParaRPr>
          </a:p>
        </p:txBody>
      </p:sp>
      <p:graphicFrame>
        <p:nvGraphicFramePr>
          <p:cNvPr id="42" name="コンテンツ プレースホルダー 41"/>
          <p:cNvGraphicFramePr>
            <a:graphicFrameLocks noGrp="1"/>
          </p:cNvGraphicFramePr>
          <p:nvPr>
            <p:ph idx="1"/>
            <p:extLst>
              <p:ext uri="{D42A27DB-BD31-4B8C-83A1-F6EECF244321}">
                <p14:modId xmlns:p14="http://schemas.microsoft.com/office/powerpoint/2010/main" val="3999325591"/>
              </p:ext>
            </p:extLst>
          </p:nvPr>
        </p:nvGraphicFramePr>
        <p:xfrm>
          <a:off x="0" y="1690689"/>
          <a:ext cx="9144000" cy="4850439"/>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8360803" y="2318198"/>
            <a:ext cx="783197" cy="523220"/>
          </a:xfrm>
          <a:prstGeom prst="rect">
            <a:avLst/>
          </a:prstGeom>
          <a:noFill/>
        </p:spPr>
        <p:txBody>
          <a:bodyPr wrap="square" rtlCol="0">
            <a:spAutoFit/>
          </a:bodyPr>
          <a:lstStyle/>
          <a:p>
            <a:r>
              <a:rPr kumimoji="1" lang="ja-JP" altLang="en-US" sz="2800" dirty="0">
                <a:solidFill>
                  <a:srgbClr val="FF0000"/>
                </a:solidFill>
              </a:rPr>
              <a:t>４３</a:t>
            </a:r>
          </a:p>
        </p:txBody>
      </p:sp>
      <p:sp>
        <p:nvSpPr>
          <p:cNvPr id="44" name="テキスト ボックス 43"/>
          <p:cNvSpPr txBox="1"/>
          <p:nvPr/>
        </p:nvSpPr>
        <p:spPr>
          <a:xfrm>
            <a:off x="3937907" y="6284997"/>
            <a:ext cx="5040086" cy="507831"/>
          </a:xfrm>
          <a:prstGeom prst="rect">
            <a:avLst/>
          </a:prstGeom>
          <a:noFill/>
        </p:spPr>
        <p:txBody>
          <a:bodyPr wrap="square" rtlCol="0">
            <a:spAutoFit/>
          </a:bodyPr>
          <a:lstStyle/>
          <a:p>
            <a:r>
              <a:rPr lang="ja-JP" altLang="en-US" sz="2700" b="1" dirty="0">
                <a:solidFill>
                  <a:prstClr val="black"/>
                </a:solidFill>
                <a:latin typeface="メイリオ" panose="020B0604030504040204" pitchFamily="50" charset="-128"/>
                <a:ea typeface="メイリオ" panose="020B0604030504040204" pitchFamily="50" charset="-128"/>
              </a:rPr>
              <a:t>データは鹿児島県警察より提供</a:t>
            </a:r>
          </a:p>
        </p:txBody>
      </p:sp>
    </p:spTree>
    <p:extLst>
      <p:ext uri="{BB962C8B-B14F-4D97-AF65-F5344CB8AC3E}">
        <p14:creationId xmlns:p14="http://schemas.microsoft.com/office/powerpoint/2010/main" val="3413650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5381" y="167530"/>
            <a:ext cx="8693239" cy="1015663"/>
          </a:xfrm>
          <a:prstGeom prst="rect">
            <a:avLst/>
          </a:prstGeom>
          <a:noFill/>
        </p:spPr>
        <p:txBody>
          <a:bodyPr wrap="square" rtlCol="0">
            <a:spAutoFit/>
          </a:bodyPr>
          <a:lstStyle/>
          <a:p>
            <a:r>
              <a:rPr lang="ja-JP" altLang="en-US" sz="6000" b="1" u="sng" dirty="0">
                <a:solidFill>
                  <a:prstClr val="black"/>
                </a:solidFill>
                <a:latin typeface="ＭＳ Ｐゴシック" panose="020B0600070205080204" pitchFamily="50" charset="-128"/>
              </a:rPr>
              <a:t>うそ電話げきたい装置とは</a:t>
            </a:r>
          </a:p>
        </p:txBody>
      </p:sp>
      <p:sp>
        <p:nvSpPr>
          <p:cNvPr id="3" name="スライド番号プレースホルダー 2"/>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7" name="正方形/長方形 6"/>
          <p:cNvSpPr/>
          <p:nvPr/>
        </p:nvSpPr>
        <p:spPr>
          <a:xfrm>
            <a:off x="4266878" y="1881427"/>
            <a:ext cx="4248472" cy="27850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n-ea"/>
              </a:rPr>
              <a:t>電話をかけた人（サギ師）に</a:t>
            </a:r>
            <a:endParaRPr lang="en-US" altLang="ja-JP" sz="4000" b="1" dirty="0">
              <a:solidFill>
                <a:schemeClr val="tx1"/>
              </a:solidFill>
              <a:latin typeface="+mn-ea"/>
            </a:endParaRPr>
          </a:p>
          <a:p>
            <a:pPr algn="ctr"/>
            <a:r>
              <a:rPr lang="ja-JP" altLang="en-US" sz="4000" b="1" u="sng" dirty="0">
                <a:solidFill>
                  <a:srgbClr val="FF0000"/>
                </a:solidFill>
                <a:latin typeface="+mn-ea"/>
              </a:rPr>
              <a:t>警告のアナウンス</a:t>
            </a:r>
            <a:r>
              <a:rPr lang="ja-JP" altLang="en-US" sz="4000" b="1" dirty="0">
                <a:solidFill>
                  <a:schemeClr val="tx1"/>
                </a:solidFill>
                <a:latin typeface="+mn-ea"/>
              </a:rPr>
              <a:t>が流れます！</a:t>
            </a:r>
            <a:endParaRPr kumimoji="1" lang="ja-JP" altLang="en-US" dirty="0">
              <a:solidFill>
                <a:schemeClr val="tx1"/>
              </a:solidFill>
            </a:endParaRPr>
          </a:p>
        </p:txBody>
      </p:sp>
      <p:sp>
        <p:nvSpPr>
          <p:cNvPr id="8" name="サブタイトル 2"/>
          <p:cNvSpPr txBox="1">
            <a:spLocks/>
          </p:cNvSpPr>
          <p:nvPr/>
        </p:nvSpPr>
        <p:spPr>
          <a:xfrm>
            <a:off x="727887" y="4908422"/>
            <a:ext cx="7688227" cy="74540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None/>
            </a:pPr>
            <a:r>
              <a:rPr lang="ja-JP" altLang="en-US" sz="4400" b="1" dirty="0">
                <a:latin typeface="+mn-ea"/>
              </a:rPr>
              <a:t>被害はゼロ！無料で貸し出し！</a:t>
            </a:r>
          </a:p>
        </p:txBody>
      </p:sp>
      <p:sp>
        <p:nvSpPr>
          <p:cNvPr id="5" name="正方形/長方形 4">
            <a:extLst>
              <a:ext uri="{FF2B5EF4-FFF2-40B4-BE49-F238E27FC236}">
                <a16:creationId xmlns:a16="http://schemas.microsoft.com/office/drawing/2014/main" id="{BC758A57-0688-40BE-A5E9-8B89EFFAC3FC}"/>
              </a:ext>
            </a:extLst>
          </p:cNvPr>
          <p:cNvSpPr/>
          <p:nvPr/>
        </p:nvSpPr>
        <p:spPr>
          <a:xfrm>
            <a:off x="1350335" y="3551274"/>
            <a:ext cx="871869" cy="308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2050" name="Picture 2" descr="通話録音装置のイラスト">
            <a:extLst>
              <a:ext uri="{FF2B5EF4-FFF2-40B4-BE49-F238E27FC236}">
                <a16:creationId xmlns:a16="http://schemas.microsoft.com/office/drawing/2014/main" id="{36D56475-4D6C-4C9B-9505-F0BB04A93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9" y="1097945"/>
            <a:ext cx="42862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53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4" name="テキスト ボックス 3"/>
          <p:cNvSpPr txBox="1"/>
          <p:nvPr/>
        </p:nvSpPr>
        <p:spPr>
          <a:xfrm>
            <a:off x="45076" y="191577"/>
            <a:ext cx="9053848" cy="1754326"/>
          </a:xfrm>
          <a:prstGeom prst="rect">
            <a:avLst/>
          </a:prstGeom>
          <a:noFill/>
        </p:spPr>
        <p:txBody>
          <a:bodyPr wrap="square" rtlCol="0">
            <a:spAutoFit/>
          </a:bodyPr>
          <a:lstStyle/>
          <a:p>
            <a:r>
              <a:rPr lang="ja-JP" altLang="en-US" sz="5400" b="1" dirty="0">
                <a:solidFill>
                  <a:prstClr val="black"/>
                </a:solidFill>
                <a:latin typeface="ＭＳ Ｐゴシック" panose="020B0600070205080204" pitchFamily="50" charset="-128"/>
              </a:rPr>
              <a:t>だまされないためには</a:t>
            </a:r>
            <a:endParaRPr lang="en-US" altLang="ja-JP" sz="5400" b="1" dirty="0">
              <a:solidFill>
                <a:prstClr val="black"/>
              </a:solidFill>
              <a:latin typeface="ＭＳ Ｐゴシック" panose="020B0600070205080204" pitchFamily="50" charset="-128"/>
            </a:endParaRPr>
          </a:p>
          <a:p>
            <a:r>
              <a:rPr lang="ja-JP" altLang="en-US" sz="5400" b="1" dirty="0">
                <a:solidFill>
                  <a:prstClr val="black"/>
                </a:solidFill>
                <a:latin typeface="ＭＳ Ｐゴシック" panose="020B0600070205080204" pitchFamily="50" charset="-128"/>
              </a:rPr>
              <a:t>どうしたらよかったでしょうか？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74" y="2123705"/>
            <a:ext cx="3418133" cy="405484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34527"/>
            <a:ext cx="3425780" cy="3944021"/>
          </a:xfrm>
          <a:prstGeom prst="rect">
            <a:avLst/>
          </a:prstGeom>
        </p:spPr>
      </p:pic>
    </p:spTree>
    <p:extLst>
      <p:ext uri="{BB962C8B-B14F-4D97-AF65-F5344CB8AC3E}">
        <p14:creationId xmlns:p14="http://schemas.microsoft.com/office/powerpoint/2010/main" val="946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4" name="テキスト ボックス 3"/>
          <p:cNvSpPr txBox="1"/>
          <p:nvPr/>
        </p:nvSpPr>
        <p:spPr>
          <a:xfrm>
            <a:off x="0" y="1642077"/>
            <a:ext cx="9144000" cy="4247317"/>
          </a:xfrm>
          <a:prstGeom prst="rect">
            <a:avLst/>
          </a:prstGeom>
          <a:noFill/>
        </p:spPr>
        <p:txBody>
          <a:bodyPr wrap="square" rtlCol="0">
            <a:spAutoFit/>
          </a:bodyPr>
          <a:lstStyle/>
          <a:p>
            <a:r>
              <a:rPr kumimoji="1" lang="ja-JP" altLang="en-US" sz="5400" b="1" dirty="0">
                <a:latin typeface="+mn-ea"/>
              </a:rPr>
              <a:t>①サギ師の手口を知る</a:t>
            </a:r>
            <a:endParaRPr kumimoji="1" lang="en-US" altLang="ja-JP" sz="5400" b="1" dirty="0">
              <a:latin typeface="+mn-ea"/>
            </a:endParaRPr>
          </a:p>
          <a:p>
            <a:endParaRPr lang="en-US" altLang="ja-JP" sz="5400" b="1" dirty="0">
              <a:latin typeface="+mn-ea"/>
            </a:endParaRPr>
          </a:p>
          <a:p>
            <a:r>
              <a:rPr kumimoji="1" lang="ja-JP" altLang="en-US" sz="5400" b="1" dirty="0">
                <a:latin typeface="+mn-ea"/>
              </a:rPr>
              <a:t>②知ったことを人に伝える</a:t>
            </a:r>
            <a:endParaRPr kumimoji="1" lang="en-US" altLang="ja-JP" sz="5400" b="1" dirty="0">
              <a:latin typeface="+mn-ea"/>
            </a:endParaRPr>
          </a:p>
          <a:p>
            <a:endParaRPr lang="en-US" altLang="ja-JP" sz="5400" b="1" dirty="0">
              <a:latin typeface="+mn-ea"/>
            </a:endParaRPr>
          </a:p>
          <a:p>
            <a:r>
              <a:rPr kumimoji="1" lang="ja-JP" altLang="en-US" sz="5400" b="1" dirty="0">
                <a:latin typeface="+mn-ea"/>
              </a:rPr>
              <a:t>③家族と日頃から連絡を取る</a:t>
            </a:r>
          </a:p>
        </p:txBody>
      </p:sp>
      <p:sp>
        <p:nvSpPr>
          <p:cNvPr id="3" name="テキスト ボックス 2"/>
          <p:cNvSpPr txBox="1"/>
          <p:nvPr/>
        </p:nvSpPr>
        <p:spPr>
          <a:xfrm>
            <a:off x="881270" y="251791"/>
            <a:ext cx="7381460" cy="923330"/>
          </a:xfrm>
          <a:prstGeom prst="rect">
            <a:avLst/>
          </a:prstGeom>
          <a:noFill/>
        </p:spPr>
        <p:txBody>
          <a:bodyPr wrap="square" rtlCol="0">
            <a:spAutoFit/>
          </a:bodyPr>
          <a:lstStyle/>
          <a:p>
            <a:pPr lvl="0"/>
            <a:r>
              <a:rPr lang="ja-JP" altLang="en-US" sz="5400" b="1" u="sng" dirty="0">
                <a:solidFill>
                  <a:prstClr val="black"/>
                </a:solidFill>
                <a:latin typeface="ＭＳ Ｐゴシック" panose="020B0600070205080204" pitchFamily="50" charset="-128"/>
              </a:rPr>
              <a:t>だまされないためには？</a:t>
            </a:r>
            <a:endParaRPr lang="en-US" altLang="ja-JP" sz="5400" b="1" u="sng" dirty="0">
              <a:solidFill>
                <a:prstClr val="black"/>
              </a:solidFill>
              <a:latin typeface="ＭＳ Ｐゴシック" panose="020B0600070205080204" pitchFamily="50" charset="-128"/>
            </a:endParaRPr>
          </a:p>
        </p:txBody>
      </p:sp>
    </p:spTree>
    <p:extLst>
      <p:ext uri="{BB962C8B-B14F-4D97-AF65-F5344CB8AC3E}">
        <p14:creationId xmlns:p14="http://schemas.microsoft.com/office/powerpoint/2010/main" val="279565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5" name="テキスト ボックス 4"/>
          <p:cNvSpPr txBox="1"/>
          <p:nvPr/>
        </p:nvSpPr>
        <p:spPr>
          <a:xfrm>
            <a:off x="209617" y="257578"/>
            <a:ext cx="8724767" cy="1754326"/>
          </a:xfrm>
          <a:prstGeom prst="rect">
            <a:avLst/>
          </a:prstGeom>
          <a:noFill/>
        </p:spPr>
        <p:txBody>
          <a:bodyPr wrap="square" rtlCol="0">
            <a:spAutoFit/>
          </a:bodyPr>
          <a:lstStyle/>
          <a:p>
            <a:r>
              <a:rPr lang="ja-JP" altLang="en-US" sz="5400" b="1" dirty="0">
                <a:solidFill>
                  <a:prstClr val="black"/>
                </a:solidFill>
              </a:rPr>
              <a:t>「自分は絶対にだまされない」と思う人はいますか？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495" y="2301507"/>
            <a:ext cx="3418133" cy="405484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21" y="2412329"/>
            <a:ext cx="3425780" cy="3944021"/>
          </a:xfrm>
          <a:prstGeom prst="rect">
            <a:avLst/>
          </a:prstGeom>
        </p:spPr>
      </p:pic>
    </p:spTree>
    <p:extLst>
      <p:ext uri="{BB962C8B-B14F-4D97-AF65-F5344CB8AC3E}">
        <p14:creationId xmlns:p14="http://schemas.microsoft.com/office/powerpoint/2010/main" val="84353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5" name="テキスト ボックス 4"/>
          <p:cNvSpPr txBox="1"/>
          <p:nvPr/>
        </p:nvSpPr>
        <p:spPr>
          <a:xfrm>
            <a:off x="209617" y="257578"/>
            <a:ext cx="8724767" cy="1754326"/>
          </a:xfrm>
          <a:prstGeom prst="rect">
            <a:avLst/>
          </a:prstGeom>
          <a:noFill/>
        </p:spPr>
        <p:txBody>
          <a:bodyPr wrap="square" rtlCol="0">
            <a:spAutoFit/>
          </a:bodyPr>
          <a:lstStyle/>
          <a:p>
            <a:r>
              <a:rPr lang="ja-JP" altLang="en-US" sz="5400" b="1" dirty="0"/>
              <a:t>「自分は絶対にだまされない」と思う人はいますか？</a:t>
            </a:r>
            <a:endParaRPr kumimoji="1" lang="ja-JP" altLang="en-US" sz="5400" b="1"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495" y="2301507"/>
            <a:ext cx="3418133" cy="405484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21" y="2412329"/>
            <a:ext cx="3425780" cy="3944021"/>
          </a:xfrm>
          <a:prstGeom prst="rect">
            <a:avLst/>
          </a:prstGeom>
        </p:spPr>
      </p:pic>
    </p:spTree>
    <p:extLst>
      <p:ext uri="{BB962C8B-B14F-4D97-AF65-F5344CB8AC3E}">
        <p14:creationId xmlns:p14="http://schemas.microsoft.com/office/powerpoint/2010/main" val="404267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38256" y="365126"/>
            <a:ext cx="3267489" cy="1325563"/>
          </a:xfrm>
        </p:spPr>
        <p:txBody>
          <a:bodyPr>
            <a:normAutofit/>
          </a:bodyPr>
          <a:lstStyle/>
          <a:p>
            <a:r>
              <a:rPr kumimoji="1" lang="ja-JP" altLang="en-US" sz="8800" b="1" dirty="0">
                <a:latin typeface="+mj-ea"/>
              </a:rPr>
              <a:t>まとめ</a:t>
            </a: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30</a:t>
            </a:fld>
            <a:endParaRPr lang="ja-JP" altLang="en-US">
              <a:solidFill>
                <a:prstClr val="black">
                  <a:tint val="75000"/>
                </a:prst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96" y="1729168"/>
            <a:ext cx="5443745" cy="4627183"/>
          </a:xfrm>
          <a:prstGeom prst="rect">
            <a:avLst/>
          </a:prstGeom>
        </p:spPr>
      </p:pic>
    </p:spTree>
    <p:extLst>
      <p:ext uri="{BB962C8B-B14F-4D97-AF65-F5344CB8AC3E}">
        <p14:creationId xmlns:p14="http://schemas.microsoft.com/office/powerpoint/2010/main" val="222687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816" y="463826"/>
            <a:ext cx="8107017" cy="1124572"/>
          </a:xfrm>
        </p:spPr>
        <p:txBody>
          <a:bodyPr>
            <a:normAutofit/>
          </a:bodyPr>
          <a:lstStyle/>
          <a:p>
            <a:r>
              <a:rPr kumimoji="1" lang="ja-JP" altLang="en-US" sz="6000" b="1" dirty="0"/>
              <a:t>ありがとうございました</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542" y="1893198"/>
            <a:ext cx="3445566" cy="4635106"/>
          </a:xfrm>
          <a:prstGeom prst="rect">
            <a:avLst/>
          </a:prstGeom>
        </p:spPr>
      </p:pic>
      <p:sp>
        <p:nvSpPr>
          <p:cNvPr id="5" name="スライド番号プレースホルダー 4"/>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31</a:t>
            </a:fld>
            <a:endParaRPr lang="ja-JP" altLang="en-US">
              <a:solidFill>
                <a:prstClr val="black">
                  <a:tint val="75000"/>
                </a:prstClr>
              </a:solidFill>
            </a:endParaRPr>
          </a:p>
        </p:txBody>
      </p:sp>
    </p:spTree>
    <p:extLst>
      <p:ext uri="{BB962C8B-B14F-4D97-AF65-F5344CB8AC3E}">
        <p14:creationId xmlns:p14="http://schemas.microsoft.com/office/powerpoint/2010/main" val="91206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7350" y="166431"/>
            <a:ext cx="5829300" cy="1325563"/>
          </a:xfrm>
        </p:spPr>
        <p:txBody>
          <a:bodyPr>
            <a:normAutofit/>
          </a:bodyPr>
          <a:lstStyle/>
          <a:p>
            <a:r>
              <a:rPr kumimoji="1" lang="ja-JP" altLang="en-US" sz="6600" b="1" dirty="0">
                <a:latin typeface="+mj-ea"/>
              </a:rPr>
              <a:t>カルタのルール</a:t>
            </a:r>
          </a:p>
        </p:txBody>
      </p:sp>
      <p:sp>
        <p:nvSpPr>
          <p:cNvPr id="4" name="スライド番号プレースホルダー 3"/>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5" name="テキスト ボックス 4"/>
          <p:cNvSpPr txBox="1"/>
          <p:nvPr/>
        </p:nvSpPr>
        <p:spPr>
          <a:xfrm>
            <a:off x="92366" y="1524259"/>
            <a:ext cx="8959269" cy="4832092"/>
          </a:xfrm>
          <a:prstGeom prst="rect">
            <a:avLst/>
          </a:prstGeom>
          <a:noFill/>
        </p:spPr>
        <p:txBody>
          <a:bodyPr wrap="square" rtlCol="0">
            <a:spAutoFit/>
          </a:bodyPr>
          <a:lstStyle/>
          <a:p>
            <a:r>
              <a:rPr lang="ja-JP" altLang="en-US" sz="4400" b="1" dirty="0">
                <a:latin typeface="+mn-ea"/>
              </a:rPr>
              <a:t>①</a:t>
            </a:r>
            <a:r>
              <a:rPr kumimoji="1" lang="ja-JP" altLang="en-US" sz="4400" b="1" dirty="0">
                <a:latin typeface="+mn-ea"/>
              </a:rPr>
              <a:t>頭文字が同じものがあるので</a:t>
            </a:r>
            <a:endParaRPr kumimoji="1" lang="en-US" altLang="ja-JP" sz="4400" b="1" dirty="0">
              <a:latin typeface="+mn-ea"/>
            </a:endParaRPr>
          </a:p>
          <a:p>
            <a:r>
              <a:rPr kumimoji="1" lang="ja-JP" altLang="en-US" sz="4400" b="1" dirty="0">
                <a:latin typeface="+mn-ea"/>
              </a:rPr>
              <a:t>読み札の内容に集中して絵札を取る</a:t>
            </a:r>
            <a:endParaRPr kumimoji="1" lang="en-US" altLang="ja-JP" sz="4400" b="1" dirty="0">
              <a:latin typeface="+mn-ea"/>
            </a:endParaRPr>
          </a:p>
          <a:p>
            <a:endParaRPr kumimoji="1" lang="en-US" altLang="ja-JP" sz="4400" b="1" dirty="0">
              <a:latin typeface="+mn-ea"/>
            </a:endParaRPr>
          </a:p>
          <a:p>
            <a:r>
              <a:rPr lang="ja-JP" altLang="en-US" sz="4400" b="1" dirty="0">
                <a:latin typeface="+mn-ea"/>
              </a:rPr>
              <a:t>②お手付きは１回休み</a:t>
            </a:r>
            <a:endParaRPr lang="en-US" altLang="ja-JP" sz="4400" b="1" dirty="0">
              <a:latin typeface="+mn-ea"/>
            </a:endParaRPr>
          </a:p>
          <a:p>
            <a:endParaRPr lang="en-US" altLang="ja-JP" sz="4400" b="1" dirty="0">
              <a:latin typeface="+mn-ea"/>
            </a:endParaRPr>
          </a:p>
          <a:p>
            <a:r>
              <a:rPr lang="ja-JP" altLang="en-US" sz="4400" b="1" dirty="0">
                <a:latin typeface="+mn-ea"/>
              </a:rPr>
              <a:t>③</a:t>
            </a:r>
            <a:r>
              <a:rPr kumimoji="1" lang="ja-JP" altLang="en-US" sz="4400" b="1" dirty="0">
                <a:latin typeface="+mn-ea"/>
              </a:rPr>
              <a:t>絵札を取るときは「ハイ！」と</a:t>
            </a:r>
            <a:endParaRPr kumimoji="1" lang="en-US" altLang="ja-JP" sz="4400" b="1" dirty="0">
              <a:latin typeface="+mn-ea"/>
            </a:endParaRPr>
          </a:p>
          <a:p>
            <a:r>
              <a:rPr kumimoji="1" lang="ja-JP" altLang="en-US" sz="4400" b="1" dirty="0">
                <a:latin typeface="+mn-ea"/>
              </a:rPr>
              <a:t>大きな声を出す</a:t>
            </a:r>
          </a:p>
        </p:txBody>
      </p:sp>
    </p:spTree>
    <p:extLst>
      <p:ext uri="{BB962C8B-B14F-4D97-AF65-F5344CB8AC3E}">
        <p14:creationId xmlns:p14="http://schemas.microsoft.com/office/powerpoint/2010/main" val="428343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9061" y="1107347"/>
            <a:ext cx="7772400" cy="4932726"/>
          </a:xfrm>
        </p:spPr>
        <p:txBody>
          <a:bodyPr>
            <a:noAutofit/>
          </a:bodyPr>
          <a:lstStyle/>
          <a:p>
            <a:pPr algn="l"/>
            <a:r>
              <a:rPr lang="ja-JP" altLang="en-US" sz="7200" b="1" dirty="0">
                <a:latin typeface="ＤＦＧ極太丸ゴシック体" panose="020F0A00010101010101" pitchFamily="50" charset="-128"/>
                <a:ea typeface="ＤＦＧ極太丸ゴシック体" panose="020F0A00010101010101" pitchFamily="50" charset="-128"/>
              </a:rPr>
              <a:t>寸劇</a:t>
            </a:r>
            <a:br>
              <a:rPr lang="en-US" altLang="ja-JP" sz="7200" b="1" dirty="0">
                <a:latin typeface="ＤＦＧ極太丸ゴシック体" panose="020F0A00010101010101" pitchFamily="50" charset="-128"/>
                <a:ea typeface="ＤＦＧ極太丸ゴシック体" panose="020F0A00010101010101" pitchFamily="50" charset="-128"/>
              </a:rPr>
            </a:br>
            <a:r>
              <a:rPr lang="ja-JP" altLang="en-US" sz="4000" b="1" dirty="0">
                <a:latin typeface="ＤＦＧ極太丸ゴシック体" panose="020F0A00010101010101" pitchFamily="50" charset="-128"/>
                <a:ea typeface="ＤＦＧ極太丸ゴシック体" panose="020F0A00010101010101" pitchFamily="50" charset="-128"/>
              </a:rPr>
              <a:t>「還付金サギに気を付けよう」</a:t>
            </a:r>
            <a:br>
              <a:rPr lang="en-US" altLang="ja-JP" sz="4000" b="1" dirty="0">
                <a:latin typeface="ＤＦＧ極太丸ゴシック体" panose="020F0A00010101010101" pitchFamily="50" charset="-128"/>
                <a:ea typeface="ＤＦＧ極太丸ゴシック体" panose="020F0A00010101010101" pitchFamily="50" charset="-128"/>
              </a:rPr>
            </a:br>
            <a:br>
              <a:rPr lang="en-US" altLang="ja-JP" sz="3600" b="1" dirty="0">
                <a:latin typeface="ＤＦＧ極太丸ゴシック体" panose="020F0A00010101010101" pitchFamily="50" charset="-128"/>
                <a:ea typeface="ＤＦＧ極太丸ゴシック体" panose="020F0A00010101010101" pitchFamily="50" charset="-128"/>
              </a:rPr>
            </a:br>
            <a:br>
              <a:rPr lang="en-US" altLang="ja-JP" sz="3600" b="1" dirty="0">
                <a:latin typeface="ＤＦＧ極太丸ゴシック体" panose="020F0A00010101010101" pitchFamily="50" charset="-128"/>
                <a:ea typeface="ＤＦＧ極太丸ゴシック体" panose="020F0A00010101010101" pitchFamily="50" charset="-128"/>
              </a:rPr>
            </a:br>
            <a:br>
              <a:rPr lang="en-US" altLang="ja-JP" sz="3600" b="1" dirty="0">
                <a:latin typeface="ＤＦＧ極太丸ゴシック体" panose="020F0A00010101010101" pitchFamily="50" charset="-128"/>
                <a:ea typeface="ＤＦＧ極太丸ゴシック体" panose="020F0A00010101010101" pitchFamily="50" charset="-128"/>
              </a:rPr>
            </a:br>
            <a:r>
              <a:rPr lang="en-US" altLang="ja-JP" sz="3600" b="1" dirty="0">
                <a:latin typeface="ＤＦＧ極太丸ゴシック体" panose="020F0A00010101010101" pitchFamily="50" charset="-128"/>
                <a:ea typeface="ＤＦＧ極太丸ゴシック体" panose="020F0A00010101010101" pitchFamily="50" charset="-128"/>
              </a:rPr>
              <a:t>【</a:t>
            </a:r>
            <a:r>
              <a:rPr lang="ja-JP" altLang="en-US" sz="3600" b="1" dirty="0">
                <a:latin typeface="ＤＦＧ極太丸ゴシック体" panose="020F0A00010101010101" pitchFamily="50" charset="-128"/>
                <a:ea typeface="ＤＦＧ極太丸ゴシック体" panose="020F0A00010101010101" pitchFamily="50" charset="-128"/>
              </a:rPr>
              <a:t>登場人物</a:t>
            </a:r>
            <a:r>
              <a:rPr lang="en-US" altLang="ja-JP" sz="3600" b="1" dirty="0">
                <a:latin typeface="ＤＦＧ極太丸ゴシック体" panose="020F0A00010101010101" pitchFamily="50" charset="-128"/>
                <a:ea typeface="ＤＦＧ極太丸ゴシック体" panose="020F0A00010101010101" pitchFamily="50" charset="-128"/>
              </a:rPr>
              <a:t>】</a:t>
            </a:r>
            <a:br>
              <a:rPr lang="en-US" altLang="ja-JP" sz="3600" b="1" dirty="0">
                <a:latin typeface="ＤＦＧ極太丸ゴシック体" panose="020F0A00010101010101" pitchFamily="50" charset="-128"/>
                <a:ea typeface="ＤＦＧ極太丸ゴシック体" panose="020F0A00010101010101" pitchFamily="50" charset="-128"/>
              </a:rPr>
            </a:br>
            <a:r>
              <a:rPr lang="en-US" altLang="ja-JP" sz="3600" b="1" dirty="0">
                <a:latin typeface="ＤＦＧ極太丸ゴシック体" panose="020F0A00010101010101" pitchFamily="50" charset="-128"/>
                <a:ea typeface="ＤＦＧ極太丸ゴシック体" panose="020F0A00010101010101" pitchFamily="50" charset="-128"/>
              </a:rPr>
              <a:t>80</a:t>
            </a:r>
            <a:r>
              <a:rPr lang="ja-JP" altLang="en-US" sz="3600" b="1" dirty="0">
                <a:latin typeface="ＤＦＧ極太丸ゴシック体" panose="020F0A00010101010101" pitchFamily="50" charset="-128"/>
                <a:ea typeface="ＤＦＧ極太丸ゴシック体" panose="020F0A00010101010101" pitchFamily="50" charset="-128"/>
              </a:rPr>
              <a:t>歳の高齢者</a:t>
            </a:r>
            <a:r>
              <a:rPr lang="en-US" altLang="ja-JP" sz="3600" b="1" dirty="0">
                <a:latin typeface="ＤＦＧ極太丸ゴシック体" panose="020F0A00010101010101" pitchFamily="50" charset="-128"/>
                <a:ea typeface="ＤＦＧ極太丸ゴシック体" panose="020F0A00010101010101" pitchFamily="50" charset="-128"/>
              </a:rPr>
              <a:t>A</a:t>
            </a:r>
            <a:r>
              <a:rPr lang="ja-JP" altLang="en-US" sz="3600" b="1" dirty="0" err="1">
                <a:latin typeface="ＤＦＧ極太丸ゴシック体" panose="020F0A00010101010101" pitchFamily="50" charset="-128"/>
                <a:ea typeface="ＤＦＧ極太丸ゴシック体" panose="020F0A00010101010101" pitchFamily="50" charset="-128"/>
              </a:rPr>
              <a:t>さん</a:t>
            </a:r>
            <a:br>
              <a:rPr lang="en-US" altLang="ja-JP" sz="3600" b="1" dirty="0">
                <a:latin typeface="ＤＦＧ極太丸ゴシック体" panose="020F0A00010101010101" pitchFamily="50" charset="-128"/>
                <a:ea typeface="ＤＦＧ極太丸ゴシック体" panose="020F0A00010101010101" pitchFamily="50" charset="-128"/>
              </a:rPr>
            </a:br>
            <a:r>
              <a:rPr lang="ja-JP" altLang="en-US" sz="3600" b="1" dirty="0">
                <a:latin typeface="ＤＦＧ極太丸ゴシック体" panose="020F0A00010101010101" pitchFamily="50" charset="-128"/>
                <a:ea typeface="ＤＦＧ極太丸ゴシック体" panose="020F0A00010101010101" pitchFamily="50" charset="-128"/>
              </a:rPr>
              <a:t>市役所職員をかたったサギ師</a:t>
            </a:r>
            <a:r>
              <a:rPr lang="en-US" altLang="ja-JP" sz="3600" b="1" dirty="0">
                <a:latin typeface="ＤＦＧ極太丸ゴシック体" panose="020F0A00010101010101" pitchFamily="50" charset="-128"/>
                <a:ea typeface="ＤＦＧ極太丸ゴシック体" panose="020F0A00010101010101" pitchFamily="50" charset="-128"/>
              </a:rPr>
              <a:t>B</a:t>
            </a:r>
            <a:endParaRPr kumimoji="1" lang="ja-JP" altLang="en-US" sz="3600" b="1" dirty="0">
              <a:latin typeface="ＤＦＧ極太丸ゴシック体" panose="020F0A00010101010101" pitchFamily="50" charset="-128"/>
              <a:ea typeface="ＤＦＧ極太丸ゴシック体" panose="020F0A00010101010101" pitchFamily="50" charset="-128"/>
            </a:endParaRPr>
          </a:p>
        </p:txBody>
      </p:sp>
      <p:sp>
        <p:nvSpPr>
          <p:cNvPr id="3" name="スライド番号プレースホルダー 2"/>
          <p:cNvSpPr>
            <a:spLocks noGrp="1"/>
          </p:cNvSpPr>
          <p:nvPr>
            <p:ph type="sldNum" sz="quarter" idx="12"/>
          </p:nvPr>
        </p:nvSpPr>
        <p:spPr/>
        <p:txBody>
          <a:bodyPr/>
          <a:lstStyle/>
          <a:p>
            <a:fld id="{F71835C1-8AFA-4024-B2C4-31B3B60A6FE6}" type="slidenum">
              <a:rPr lang="ja-JP" altLang="en-US" b="1" smtClean="0">
                <a:solidFill>
                  <a:prstClr val="black">
                    <a:tint val="75000"/>
                  </a:prstClr>
                </a:solidFill>
              </a:rPr>
              <a:pPr/>
              <a:t>5</a:t>
            </a:fld>
            <a:endParaRPr lang="ja-JP" altLang="en-US" b="1">
              <a:solidFill>
                <a:prstClr val="black">
                  <a:tint val="75000"/>
                </a:prstClr>
              </a:solidFill>
            </a:endParaRPr>
          </a:p>
        </p:txBody>
      </p:sp>
    </p:spTree>
    <p:extLst>
      <p:ext uri="{BB962C8B-B14F-4D97-AF65-F5344CB8AC3E}">
        <p14:creationId xmlns:p14="http://schemas.microsoft.com/office/powerpoint/2010/main" val="69008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4" name="テキスト ボックス 3"/>
          <p:cNvSpPr txBox="1"/>
          <p:nvPr/>
        </p:nvSpPr>
        <p:spPr>
          <a:xfrm>
            <a:off x="361507" y="0"/>
            <a:ext cx="4572000" cy="1446550"/>
          </a:xfrm>
          <a:prstGeom prst="rect">
            <a:avLst/>
          </a:prstGeom>
          <a:noFill/>
        </p:spPr>
        <p:txBody>
          <a:bodyPr wrap="square" rtlCol="0">
            <a:spAutoFit/>
          </a:bodyPr>
          <a:lstStyle/>
          <a:p>
            <a:r>
              <a:rPr kumimoji="1" lang="en-US" altLang="ja-JP" sz="8800" b="1" dirty="0">
                <a:ln>
                  <a:solidFill>
                    <a:schemeClr val="bg1"/>
                  </a:solidFill>
                </a:ln>
                <a:latin typeface="+mj-ea"/>
                <a:ea typeface="+mj-ea"/>
              </a:rPr>
              <a:t>ATM</a:t>
            </a:r>
            <a:r>
              <a:rPr kumimoji="1" lang="ja-JP" altLang="en-US" sz="8800" b="1" dirty="0">
                <a:ln>
                  <a:solidFill>
                    <a:schemeClr val="bg1"/>
                  </a:solidFill>
                </a:ln>
                <a:latin typeface="+mj-ea"/>
                <a:ea typeface="+mj-ea"/>
              </a:rPr>
              <a:t>とは</a:t>
            </a:r>
          </a:p>
        </p:txBody>
      </p:sp>
      <p:pic>
        <p:nvPicPr>
          <p:cNvPr id="7" name="図 6">
            <a:extLst>
              <a:ext uri="{FF2B5EF4-FFF2-40B4-BE49-F238E27FC236}">
                <a16:creationId xmlns:a16="http://schemas.microsoft.com/office/drawing/2014/main" id="{75FCDA6C-9BCA-4C41-9436-C75D96A7C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863" y="0"/>
            <a:ext cx="6077903" cy="6858000"/>
          </a:xfrm>
          <a:prstGeom prst="rect">
            <a:avLst/>
          </a:prstGeom>
        </p:spPr>
      </p:pic>
    </p:spTree>
    <p:extLst>
      <p:ext uri="{BB962C8B-B14F-4D97-AF65-F5344CB8AC3E}">
        <p14:creationId xmlns:p14="http://schemas.microsoft.com/office/powerpoint/2010/main" val="362011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3" name="Picture 2" descr="電話のイラスト">
            <a:extLst>
              <a:ext uri="{FF2B5EF4-FFF2-40B4-BE49-F238E27FC236}">
                <a16:creationId xmlns:a16="http://schemas.microsoft.com/office/drawing/2014/main" id="{85CBC6AA-FC76-48DA-80BD-13E66E49C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04" y="302197"/>
            <a:ext cx="8776991" cy="625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4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812F1CB-D16F-4551-AC24-9810000F4098}"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3" name="テキスト ボックス 2"/>
          <p:cNvSpPr txBox="1"/>
          <p:nvPr/>
        </p:nvSpPr>
        <p:spPr>
          <a:xfrm>
            <a:off x="297543" y="275772"/>
            <a:ext cx="8490857" cy="2585323"/>
          </a:xfrm>
          <a:prstGeom prst="rect">
            <a:avLst/>
          </a:prstGeom>
          <a:noFill/>
        </p:spPr>
        <p:txBody>
          <a:bodyPr wrap="square" rtlCol="0">
            <a:spAutoFit/>
          </a:bodyPr>
          <a:lstStyle/>
          <a:p>
            <a:r>
              <a:rPr lang="ja-JP" altLang="en-US" sz="5400" b="1" dirty="0">
                <a:latin typeface="+mj-ea"/>
                <a:ea typeface="+mj-ea"/>
              </a:rPr>
              <a:t>なぜ</a:t>
            </a:r>
            <a:r>
              <a:rPr lang="en-US" altLang="ja-JP" sz="5400" b="1" dirty="0">
                <a:latin typeface="+mj-ea"/>
                <a:ea typeface="+mj-ea"/>
              </a:rPr>
              <a:t>A</a:t>
            </a:r>
            <a:r>
              <a:rPr kumimoji="1" lang="ja-JP" altLang="en-US" sz="5400" b="1" dirty="0" err="1">
                <a:latin typeface="+mj-ea"/>
                <a:ea typeface="+mj-ea"/>
              </a:rPr>
              <a:t>さんは</a:t>
            </a:r>
            <a:r>
              <a:rPr kumimoji="1" lang="ja-JP" altLang="en-US" sz="5400" b="1" dirty="0">
                <a:latin typeface="+mj-ea"/>
                <a:ea typeface="+mj-ea"/>
              </a:rPr>
              <a:t>コンビニの</a:t>
            </a:r>
            <a:endParaRPr kumimoji="1" lang="en-US" altLang="ja-JP" sz="5400" b="1" dirty="0">
              <a:latin typeface="+mj-ea"/>
              <a:ea typeface="+mj-ea"/>
            </a:endParaRPr>
          </a:p>
          <a:p>
            <a:r>
              <a:rPr kumimoji="1" lang="en-US" altLang="ja-JP" sz="5400" b="1" dirty="0">
                <a:latin typeface="+mj-ea"/>
                <a:ea typeface="+mj-ea"/>
              </a:rPr>
              <a:t>ATM</a:t>
            </a:r>
            <a:r>
              <a:rPr kumimoji="1" lang="ja-JP" altLang="en-US" sz="5400" b="1" dirty="0">
                <a:latin typeface="+mj-ea"/>
                <a:ea typeface="+mj-ea"/>
              </a:rPr>
              <a:t>に行くように</a:t>
            </a:r>
            <a:r>
              <a:rPr lang="ja-JP" altLang="en-US" sz="5400" b="1" dirty="0">
                <a:latin typeface="+mj-ea"/>
                <a:ea typeface="+mj-ea"/>
              </a:rPr>
              <a:t>言われた</a:t>
            </a:r>
            <a:r>
              <a:rPr kumimoji="1" lang="ja-JP" altLang="en-US" sz="5400" b="1" dirty="0">
                <a:latin typeface="+mj-ea"/>
                <a:ea typeface="+mj-ea"/>
              </a:rPr>
              <a:t>の</a:t>
            </a:r>
            <a:endParaRPr kumimoji="1" lang="en-US" altLang="ja-JP" sz="5400" b="1" dirty="0">
              <a:latin typeface="+mj-ea"/>
              <a:ea typeface="+mj-ea"/>
            </a:endParaRPr>
          </a:p>
          <a:p>
            <a:r>
              <a:rPr kumimoji="1" lang="ja-JP" altLang="en-US" sz="5400" b="1" dirty="0">
                <a:latin typeface="+mj-ea"/>
                <a:ea typeface="+mj-ea"/>
              </a:rPr>
              <a:t>でしょうか？</a:t>
            </a:r>
          </a:p>
        </p:txBody>
      </p:sp>
      <p:pic>
        <p:nvPicPr>
          <p:cNvPr id="4" name="図 3"/>
          <p:cNvPicPr>
            <a:picLocks noChangeAspect="1"/>
          </p:cNvPicPr>
          <p:nvPr/>
        </p:nvPicPr>
        <p:blipFill>
          <a:blip r:embed="rId3"/>
          <a:stretch>
            <a:fillRect/>
          </a:stretch>
        </p:blipFill>
        <p:spPr>
          <a:xfrm>
            <a:off x="1040515" y="2803809"/>
            <a:ext cx="7004911" cy="4054191"/>
          </a:xfrm>
          <a:prstGeom prst="rect">
            <a:avLst/>
          </a:prstGeom>
        </p:spPr>
      </p:pic>
    </p:spTree>
    <p:extLst>
      <p:ext uri="{BB962C8B-B14F-4D97-AF65-F5344CB8AC3E}">
        <p14:creationId xmlns:p14="http://schemas.microsoft.com/office/powerpoint/2010/main" val="135570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20" y="332656"/>
            <a:ext cx="8280920" cy="923330"/>
          </a:xfrm>
          <a:prstGeom prst="rect">
            <a:avLst/>
          </a:prstGeom>
        </p:spPr>
        <p:txBody>
          <a:bodyPr wrap="square">
            <a:spAutoFit/>
          </a:bodyPr>
          <a:lstStyle/>
          <a:p>
            <a:r>
              <a:rPr lang="ja-JP" altLang="en-US" sz="4800" b="1" dirty="0">
                <a:solidFill>
                  <a:srgbClr val="FF0000"/>
                </a:solidFill>
              </a:rPr>
              <a:t>　</a:t>
            </a:r>
            <a:r>
              <a:rPr lang="en-US" altLang="ja-JP" sz="5400" b="1" dirty="0">
                <a:solidFill>
                  <a:srgbClr val="FF0000"/>
                </a:solidFill>
              </a:rPr>
              <a:t>※</a:t>
            </a:r>
            <a:r>
              <a:rPr lang="ja-JP" altLang="en-US" sz="5400" b="1" dirty="0">
                <a:solidFill>
                  <a:srgbClr val="FF0000"/>
                </a:solidFill>
              </a:rPr>
              <a:t>　電話をかけてください</a:t>
            </a:r>
          </a:p>
        </p:txBody>
      </p:sp>
      <p:sp>
        <p:nvSpPr>
          <p:cNvPr id="2" name="スライド番号プレースホルダー 1"/>
          <p:cNvSpPr>
            <a:spLocks noGrp="1"/>
          </p:cNvSpPr>
          <p:nvPr>
            <p:ph type="sldNum" sz="quarter" idx="12"/>
          </p:nvPr>
        </p:nvSpPr>
        <p:spPr/>
        <p:txBody>
          <a:bodyPr/>
          <a:lstStyle/>
          <a:p>
            <a:fld id="{F71835C1-8AFA-4024-B2C4-31B3B60A6FE6}" type="slidenum">
              <a:rPr lang="ja-JP" altLang="en-US" smtClean="0">
                <a:solidFill>
                  <a:prstClr val="black">
                    <a:tint val="75000"/>
                  </a:prstClr>
                </a:solidFill>
              </a:rPr>
              <a:pPr/>
              <a:t>9</a:t>
            </a:fld>
            <a:endParaRPr lang="ja-JP" altLang="en-US">
              <a:solidFill>
                <a:prstClr val="black">
                  <a:tint val="75000"/>
                </a:prstClr>
              </a:solidFill>
            </a:endParaRPr>
          </a:p>
        </p:txBody>
      </p:sp>
      <p:pic>
        <p:nvPicPr>
          <p:cNvPr id="1026" name="Picture 2" descr="ATM・キャッシュディスペンサーのイラスト">
            <a:extLst>
              <a:ext uri="{FF2B5EF4-FFF2-40B4-BE49-F238E27FC236}">
                <a16:creationId xmlns:a16="http://schemas.microsoft.com/office/drawing/2014/main" id="{2CB4F6EB-B59A-4810-B39A-5F2EBDDDC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22" y="1901169"/>
            <a:ext cx="3999774" cy="4277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詐欺の電話のイラスト（女性）">
            <a:extLst>
              <a:ext uri="{FF2B5EF4-FFF2-40B4-BE49-F238E27FC236}">
                <a16:creationId xmlns:a16="http://schemas.microsoft.com/office/drawing/2014/main" id="{2477DE64-66EA-4324-9220-468C67EE0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62412"/>
            <a:ext cx="4616590" cy="461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3282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1715</Words>
  <Application>Microsoft Office PowerPoint</Application>
  <PresentationFormat>画面に合わせる (4:3)</PresentationFormat>
  <Paragraphs>258</Paragraphs>
  <Slides>31</Slides>
  <Notes>31</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31</vt:i4>
      </vt:variant>
    </vt:vector>
  </HeadingPairs>
  <TitlesOfParts>
    <vt:vector size="43" baseType="lpstr">
      <vt:lpstr>ＤＦＧ極太丸ゴシック体</vt:lpstr>
      <vt:lpstr>ＭＳ Ｐゴシック</vt:lpstr>
      <vt:lpstr>メイリオ</vt:lpstr>
      <vt:lpstr>Arial</vt:lpstr>
      <vt:lpstr>Calibri</vt:lpstr>
      <vt:lpstr>Calibri Light</vt:lpstr>
      <vt:lpstr>Wingdings</vt:lpstr>
      <vt:lpstr>1_Office テーマ</vt:lpstr>
      <vt:lpstr>2_Office テーマ</vt:lpstr>
      <vt:lpstr>3_Office テーマ</vt:lpstr>
      <vt:lpstr>Office テーマ</vt:lpstr>
      <vt:lpstr>4_Office テーマ</vt:lpstr>
      <vt:lpstr>出ていけ！うそ電話サギ</vt:lpstr>
      <vt:lpstr>悪質業者お断りの歌</vt:lpstr>
      <vt:lpstr>PowerPoint プレゼンテーション</vt:lpstr>
      <vt:lpstr>カルタのルール</vt:lpstr>
      <vt:lpstr>寸劇 「還付金サギに気を付けよう」    【登場人物】 80歳の高齢者Aさん 市役所職員をかたったサギ師B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自分がだまされたら どんな気持ちになりますか？</vt:lpstr>
      <vt:lpstr>PowerPoint プレゼンテーション</vt:lpstr>
      <vt:lpstr>自分がだまされたら 誰に、どこに相談しますか？</vt:lpstr>
      <vt:lpstr>PowerPoint プレゼンテーション</vt:lpstr>
      <vt:lpstr>PowerPoint プレゼンテーション</vt:lpstr>
      <vt:lpstr>PowerPoint プレゼンテーション</vt:lpstr>
      <vt:lpstr>PowerPoint プレゼンテーション</vt:lpstr>
      <vt:lpstr>なぜ相談するのでしょうか？</vt:lpstr>
      <vt:lpstr>PowerPoint プレゼンテーション</vt:lpstr>
      <vt:lpstr>PowerPoint プレゼンテーション</vt:lpstr>
      <vt:lpstr>鹿児島県内で２０１５年に サギにあった人の意識の割合</vt:lpstr>
      <vt:lpstr>PowerPoint プレゼンテーション</vt:lpstr>
      <vt:lpstr>PowerPoint プレゼンテーション</vt:lpstr>
      <vt:lpstr>PowerPoint プレゼンテーション</vt:lpstr>
      <vt:lpstr>PowerPoint プレゼンテーション</vt:lpstr>
      <vt:lpstr>まとめ</vt:lpstr>
      <vt:lpstr>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大学生による消費生活講座  出ていけ！うそ電話サギ</dc:title>
  <dc:creator>上門千代</dc:creator>
  <cp:lastModifiedBy>Ishibashi Aika</cp:lastModifiedBy>
  <cp:revision>110</cp:revision>
  <cp:lastPrinted>2017-03-25T06:12:54Z</cp:lastPrinted>
  <dcterms:created xsi:type="dcterms:W3CDTF">2017-03-20T06:10:33Z</dcterms:created>
  <dcterms:modified xsi:type="dcterms:W3CDTF">2020-02-02T16:06:13Z</dcterms:modified>
</cp:coreProperties>
</file>